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56" r:id="rId3"/>
    <p:sldId id="257" r:id="rId4"/>
    <p:sldId id="321" r:id="rId5"/>
    <p:sldId id="292" r:id="rId6"/>
    <p:sldId id="261" r:id="rId7"/>
    <p:sldId id="308" r:id="rId8"/>
    <p:sldId id="275" r:id="rId9"/>
    <p:sldId id="277" r:id="rId10"/>
    <p:sldId id="273" r:id="rId11"/>
    <p:sldId id="276" r:id="rId12"/>
    <p:sldId id="271" r:id="rId13"/>
    <p:sldId id="290" r:id="rId14"/>
    <p:sldId id="295" r:id="rId15"/>
    <p:sldId id="264" r:id="rId16"/>
    <p:sldId id="291" r:id="rId17"/>
    <p:sldId id="306" r:id="rId18"/>
    <p:sldId id="307" r:id="rId19"/>
    <p:sldId id="293" r:id="rId20"/>
  </p:sldIdLst>
  <p:sldSz cx="12192000" cy="6858000"/>
  <p:notesSz cx="6858000" cy="9144000"/>
  <p:embeddedFontLst>
    <p:embeddedFont>
      <p:font typeface="Impact" panose="020B0806030902050204" charset="0"/>
      <p:regular r:id="rId24"/>
    </p:embeddedFont>
    <p:embeddedFont>
      <p:font typeface="Calibri" panose="020F0502020204030204" charset="0"/>
      <p:regular r:id="rId25"/>
      <p:bold r:id="rId26"/>
      <p:italic r:id="rId27"/>
      <p:boldItalic r:id="rId28"/>
    </p:embeddedFont>
    <p:embeddedFont>
      <p:font typeface="文悦古典明朝体 (非商业使用) W5" charset="-122"/>
      <p:regular r:id="rId29"/>
    </p:embeddedFont>
    <p:embeddedFont>
      <p:font typeface="微软雅黑" panose="020B0503020204020204" charset="-122"/>
      <p:regular r:id="rId30"/>
    </p:embeddedFont>
  </p:embeddedFontLst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6F87AB"/>
    <a:srgbClr val="9C9C9C"/>
    <a:srgbClr val="181D4D"/>
    <a:srgbClr val="D7DBE1"/>
    <a:srgbClr val="DCDCDC"/>
    <a:srgbClr val="F0F0F0"/>
    <a:srgbClr val="E6E6E6"/>
    <a:srgbClr val="C8C8C8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6" y="294"/>
      </p:cViewPr>
      <p:guideLst>
        <p:guide orient="horz" pos="3242"/>
        <p:guide pos="3838"/>
        <p:guide orient="horz" pos="210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gs" Target="tags/tag98.xml"/><Relationship Id="rId30" Type="http://schemas.openxmlformats.org/officeDocument/2006/relationships/font" Target="fonts/font7.fntdata"/><Relationship Id="rId3" Type="http://schemas.openxmlformats.org/officeDocument/2006/relationships/slide" Target="slides/slide1.xml"/><Relationship Id="rId29" Type="http://schemas.openxmlformats.org/officeDocument/2006/relationships/font" Target="fonts/font6.fntdata"/><Relationship Id="rId28" Type="http://schemas.openxmlformats.org/officeDocument/2006/relationships/font" Target="fonts/font5.fntdata"/><Relationship Id="rId27" Type="http://schemas.openxmlformats.org/officeDocument/2006/relationships/font" Target="fonts/font4.fntdata"/><Relationship Id="rId26" Type="http://schemas.openxmlformats.org/officeDocument/2006/relationships/font" Target="fonts/font3.fntdata"/><Relationship Id="rId25" Type="http://schemas.openxmlformats.org/officeDocument/2006/relationships/font" Target="fonts/font2.fntdata"/><Relationship Id="rId24" Type="http://schemas.openxmlformats.org/officeDocument/2006/relationships/font" Target="fonts/font1.fntdata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3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4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image" Target="../media/image8.png"/><Relationship Id="rId7" Type="http://schemas.openxmlformats.org/officeDocument/2006/relationships/tags" Target="../tags/tag68.xml"/><Relationship Id="rId6" Type="http://schemas.openxmlformats.org/officeDocument/2006/relationships/image" Target="../media/image7.png"/><Relationship Id="rId5" Type="http://schemas.openxmlformats.org/officeDocument/2006/relationships/tags" Target="../tags/tag67.xml"/><Relationship Id="rId4" Type="http://schemas.openxmlformats.org/officeDocument/2006/relationships/image" Target="../media/image6.png"/><Relationship Id="rId3" Type="http://schemas.openxmlformats.org/officeDocument/2006/relationships/tags" Target="../tags/tag66.xml"/><Relationship Id="rId2" Type="http://schemas.openxmlformats.org/officeDocument/2006/relationships/image" Target="../media/image5.png"/><Relationship Id="rId13" Type="http://schemas.openxmlformats.org/officeDocument/2006/relationships/slideLayout" Target="../slideLayouts/slideLayout3.xml"/><Relationship Id="rId12" Type="http://schemas.openxmlformats.org/officeDocument/2006/relationships/tags" Target="../tags/tag70.xml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tags" Target="../tags/tag65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image" Target="../media/image17.jpeg"/><Relationship Id="rId7" Type="http://schemas.openxmlformats.org/officeDocument/2006/relationships/image" Target="../media/image16.jpeg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0" Type="http://schemas.openxmlformats.org/officeDocument/2006/relationships/slideLayout" Target="../slideLayouts/slideLayout3.xml"/><Relationship Id="rId1" Type="http://schemas.openxmlformats.org/officeDocument/2006/relationships/tags" Target="../tags/tag7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7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tags" Target="../tags/tag74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image" Target="../media/image29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image" Target="../media/image30.png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image" Target="../media/image31.png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89.xml"/><Relationship Id="rId4" Type="http://schemas.openxmlformats.org/officeDocument/2006/relationships/image" Target="../media/image34.png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90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tags" Target="../tags/tag91.xml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92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tags" Target="../tags/tag93.xml"/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tags" Target="../tags/tag96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97.xml"/><Relationship Id="rId1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4572054f63ce40da471a8105f4711422e66048232bf6f-UQ7szK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40" y="0"/>
            <a:ext cx="12192000" cy="6857365"/>
          </a:xfrm>
          <a:prstGeom prst="rect">
            <a:avLst/>
          </a:prstGeom>
        </p:spPr>
      </p:pic>
      <p:pic>
        <p:nvPicPr>
          <p:cNvPr id="7" name="图片 6" descr="2.26.SHE-CPP007(Cryocool)（白色）2"/>
          <p:cNvPicPr>
            <a:picLocks noChangeAspect="1"/>
          </p:cNvPicPr>
          <p:nvPr/>
        </p:nvPicPr>
        <p:blipFill>
          <a:blip r:embed="rId2"/>
          <a:srcRect l="36936" t="6704" r="35546" b="30714"/>
          <a:stretch>
            <a:fillRect/>
          </a:stretch>
        </p:blipFill>
        <p:spPr>
          <a:xfrm>
            <a:off x="2540" y="266700"/>
            <a:ext cx="4140200" cy="6591300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3210560" y="3237865"/>
            <a:ext cx="7117080" cy="563880"/>
          </a:xfrm>
        </p:spPr>
        <p:txBody>
          <a:bodyPr>
            <a:noAutofit/>
          </a:bodyPr>
          <a:lstStyle/>
          <a:p>
            <a:r>
              <a:rPr lang="en-US" altLang="zh-CN" sz="3800" kern="700" cap="all" spc="0" dirty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</a:rPr>
              <a:t>360</a:t>
            </a:r>
            <a:r>
              <a:rPr lang="zh-CN" altLang="zh-CN" sz="3800" kern="700" cap="all" spc="0" dirty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</a:rPr>
              <a:t>°</a:t>
            </a:r>
            <a:r>
              <a:rPr lang="en-US" altLang="zh-CN" sz="3800" kern="700" cap="all" spc="0" dirty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</a:rPr>
              <a:t>C</a:t>
            </a:r>
            <a:r>
              <a:rPr lang="zh-CN" altLang="zh-CN" sz="3800" kern="700" cap="all" spc="0" dirty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</a:rPr>
              <a:t>ryolipolysis</a:t>
            </a:r>
            <a:r>
              <a:rPr lang="en-US" altLang="zh-CN" sz="3800" kern="700" cap="all" spc="0" dirty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</a:rPr>
              <a:t>  </a:t>
            </a:r>
            <a:r>
              <a:rPr lang="en-US" altLang="zh-CN" sz="3800" kern="700" cap="all" spc="0" dirty="0" err="1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</a:rPr>
              <a:t>Cryocool</a:t>
            </a:r>
            <a:br>
              <a:rPr lang="en-US" altLang="zh-CN" sz="3800" kern="700" cap="all" spc="0" dirty="0" err="1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</a:rPr>
            </a:br>
            <a:endParaRPr lang="en-US" altLang="zh-CN" sz="3800" kern="700" cap="all" spc="0" dirty="0" err="1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tx2">
                      <a:lumMod val="90000"/>
                      <a:lumOff val="10000"/>
                    </a:schemeClr>
                  </a:gs>
                </a:gsLst>
                <a:lin ang="5400000" scaled="0"/>
              </a:gradFill>
              <a:latin typeface="Impact" panose="020B0806030902050204" charset="0"/>
              <a:cs typeface="Impact" panose="020B0806030902050204" charset="0"/>
            </a:endParaRP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3562985" y="3369945"/>
            <a:ext cx="5833110" cy="659765"/>
          </a:xfrm>
        </p:spPr>
        <p:txBody>
          <a:bodyPr/>
          <a:lstStyle/>
          <a:p>
            <a:r>
              <a:rPr lang="en-US" altLang="zh-CN" sz="1800" dirty="0">
                <a:latin typeface="Calibri" panose="020F0502020204030204" charset="0"/>
                <a:cs typeface="Calibri" panose="020F0502020204030204" charset="0"/>
              </a:rPr>
              <a:t>The Newest </a:t>
            </a:r>
            <a:r>
              <a:rPr lang="en-US" altLang="zh-CN" sz="1800" dirty="0" smtClean="0">
                <a:latin typeface="Calibri" panose="020F0502020204030204" charset="0"/>
                <a:cs typeface="Calibri" panose="020F0502020204030204" charset="0"/>
              </a:rPr>
              <a:t>Generation Applicator</a:t>
            </a:r>
            <a:endParaRPr lang="en-US" altLang="zh-CN" sz="1800" dirty="0" smtClean="0">
              <a:latin typeface="Calibri" panose="020F0502020204030204" charset="0"/>
              <a:cs typeface="Calibri" panose="020F0502020204030204" charset="0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02-新品冷冻头项目M"/>
          <p:cNvPicPr>
            <a:picLocks noChangeAspect="1"/>
          </p:cNvPicPr>
          <p:nvPr/>
        </p:nvPicPr>
        <p:blipFill>
          <a:blip r:embed="rId1"/>
          <a:srcRect t="27600"/>
          <a:stretch>
            <a:fillRect/>
          </a:stretch>
        </p:blipFill>
        <p:spPr>
          <a:xfrm>
            <a:off x="7896225" y="596900"/>
            <a:ext cx="4370705" cy="6858000"/>
          </a:xfrm>
          <a:prstGeom prst="rect">
            <a:avLst/>
          </a:prstGeom>
          <a:effectLst>
            <a:softEdge rad="482600"/>
          </a:effectLst>
        </p:spPr>
      </p:pic>
      <p:pic>
        <p:nvPicPr>
          <p:cNvPr id="11" name="图片 10" descr="0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9070" y="1972945"/>
            <a:ext cx="3149600" cy="3788410"/>
          </a:xfrm>
          <a:prstGeom prst="rect">
            <a:avLst/>
          </a:prstGeom>
          <a:noFill/>
        </p:spPr>
      </p:pic>
      <p:sp>
        <p:nvSpPr>
          <p:cNvPr id="8" name="内容占位符 2"/>
          <p:cNvSpPr>
            <a:spLocks noGrp="1"/>
          </p:cNvSpPr>
          <p:nvPr/>
        </p:nvSpPr>
        <p:spPr>
          <a:xfrm>
            <a:off x="504825" y="2279650"/>
            <a:ext cx="1580515" cy="3462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zh-CN" sz="1400" dirty="0" smtClean="0">
                <a:effectLst/>
                <a:latin typeface="Calibri" panose="020F0502020204030204" charset="0"/>
                <a:cs typeface="Calibri" panose="020F0502020204030204" charset="0"/>
              </a:rPr>
              <a:t>Double Chin &amp; </a:t>
            </a:r>
            <a:endParaRPr lang="en-US" altLang="zh-CN" sz="1400" dirty="0" smtClean="0"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marL="0" indent="0" algn="r">
              <a:buNone/>
            </a:pPr>
            <a:r>
              <a:rPr lang="en-US" altLang="zh-CN" sz="1400" dirty="0" smtClean="0">
                <a:effectLst/>
                <a:latin typeface="Calibri" panose="020F0502020204030204" charset="0"/>
                <a:cs typeface="Calibri" panose="020F0502020204030204" charset="0"/>
              </a:rPr>
              <a:t>Under the Jawline</a:t>
            </a:r>
            <a:endParaRPr lang="en-US" altLang="zh-CN" sz="1400" dirty="0" smtClean="0"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marL="0" indent="0" algn="r">
              <a:buNone/>
            </a:pPr>
            <a:endParaRPr lang="en-US" altLang="zh-CN" sz="1400" dirty="0" smtClean="0"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marL="0" indent="0" algn="r">
              <a:buNone/>
            </a:pPr>
            <a:r>
              <a:rPr lang="en-US" altLang="zh-CN" sz="1400" dirty="0" smtClean="0">
                <a:effectLst/>
                <a:latin typeface="Calibri" panose="020F0502020204030204" charset="0"/>
                <a:cs typeface="Calibri" panose="020F0502020204030204" charset="0"/>
              </a:rPr>
              <a:t>Bra Fat</a:t>
            </a:r>
            <a:endParaRPr lang="en-US" altLang="zh-CN" sz="1400" dirty="0" smtClean="0"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marL="0" indent="0" algn="r">
              <a:buNone/>
            </a:pPr>
            <a:endParaRPr lang="en-US" altLang="zh-CN" sz="1400" dirty="0" smtClean="0"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marL="0" indent="0" algn="r">
              <a:buNone/>
            </a:pPr>
            <a:r>
              <a:rPr lang="en-US" altLang="zh-CN" sz="1400" dirty="0" smtClean="0">
                <a:effectLst/>
                <a:latin typeface="Calibri" panose="020F0502020204030204" charset="0"/>
                <a:cs typeface="Calibri" panose="020F0502020204030204" charset="0"/>
              </a:rPr>
              <a:t>Upper Arm</a:t>
            </a:r>
            <a:endParaRPr lang="en-US" altLang="zh-CN" sz="1400" dirty="0" smtClean="0"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marL="0" indent="0" algn="r">
              <a:buNone/>
            </a:pPr>
            <a:endParaRPr lang="en-US" altLang="zh-CN" sz="1400" dirty="0" smtClean="0"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marL="0" indent="0" algn="r">
              <a:buNone/>
            </a:pPr>
            <a:r>
              <a:rPr lang="en-US" altLang="zh-CN" sz="1400" dirty="0" smtClean="0">
                <a:latin typeface="Calibri" panose="020F0502020204030204" charset="0"/>
                <a:cs typeface="Calibri" panose="020F0502020204030204" charset="0"/>
              </a:rPr>
              <a:t>Waist/side</a:t>
            </a:r>
            <a:endParaRPr lang="en-US" altLang="zh-CN" sz="1400" dirty="0" smtClean="0"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marL="0" indent="0" algn="r">
              <a:buNone/>
            </a:pPr>
            <a:endParaRPr lang="en-US" altLang="zh-CN" sz="1400" dirty="0" smtClean="0"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marL="0" indent="0" algn="r">
              <a:buNone/>
            </a:pPr>
            <a:r>
              <a:rPr lang="en-US" altLang="zh-CN" sz="1400" dirty="0" smtClean="0">
                <a:effectLst/>
                <a:latin typeface="Calibri" panose="020F0502020204030204" charset="0"/>
                <a:cs typeface="Calibri" panose="020F0502020204030204" charset="0"/>
              </a:rPr>
              <a:t>Thigh</a:t>
            </a:r>
            <a:endParaRPr lang="en-US" altLang="zh-CN" sz="1400" dirty="0" smtClean="0">
              <a:effectLst/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9" name="内容占位符 2"/>
          <p:cNvSpPr txBox="1"/>
          <p:nvPr/>
        </p:nvSpPr>
        <p:spPr>
          <a:xfrm>
            <a:off x="6292215" y="2298700"/>
            <a:ext cx="1423035" cy="36207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CN" sz="1400" dirty="0" smtClean="0">
                <a:effectLst/>
                <a:latin typeface="Calibri" panose="020F0502020204030204" charset="0"/>
                <a:cs typeface="Calibri" panose="020F0502020204030204" charset="0"/>
              </a:rPr>
              <a:t>Back</a:t>
            </a:r>
            <a:endParaRPr lang="en-US" altLang="zh-CN" sz="1400" dirty="0" smtClean="0"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1400" dirty="0" smtClean="0"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1400" dirty="0" smtClean="0">
                <a:effectLst/>
                <a:latin typeface="Calibri" panose="020F0502020204030204" charset="0"/>
                <a:cs typeface="Calibri" panose="020F0502020204030204" charset="0"/>
              </a:rPr>
              <a:t>Upper Arm</a:t>
            </a:r>
            <a:endParaRPr lang="en-US" altLang="zh-CN" sz="1400" dirty="0" smtClean="0"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1400" dirty="0" smtClean="0"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marL="0" indent="0">
              <a:buNone/>
            </a:pPr>
            <a:r>
              <a:rPr lang="en-US" altLang="zh-CN" sz="1400" dirty="0" smtClean="0">
                <a:latin typeface="Calibri" panose="020F0502020204030204" charset="0"/>
                <a:cs typeface="Calibri" panose="020F0502020204030204" charset="0"/>
              </a:rPr>
              <a:t>Waist/Back</a:t>
            </a:r>
            <a:endParaRPr lang="en-US" altLang="zh-CN" sz="1400" dirty="0" smtClean="0"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1400" dirty="0" smtClean="0"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1400" dirty="0" smtClean="0"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1400" dirty="0" smtClean="0"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marL="0" indent="0">
              <a:buNone/>
            </a:pPr>
            <a:r>
              <a:rPr lang="en-US" altLang="zh-CN" sz="1400" dirty="0" smtClean="0">
                <a:latin typeface="Calibri" panose="020F0502020204030204" charset="0"/>
                <a:cs typeface="Calibri" panose="020F0502020204030204" charset="0"/>
              </a:rPr>
              <a:t>Around Thigh</a:t>
            </a:r>
            <a:endParaRPr lang="en-US" altLang="zh-CN" sz="1400" dirty="0" smtClean="0">
              <a:effectLst/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" name="标题 3"/>
          <p:cNvSpPr>
            <a:spLocks noGrp="1"/>
          </p:cNvSpPr>
          <p:nvPr/>
        </p:nvSpPr>
        <p:spPr>
          <a:xfrm>
            <a:off x="504825" y="326390"/>
            <a:ext cx="6612255" cy="58991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altLang="zh-CN" sz="2800" kern="700" cap="all" spc="0" dirty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</a:rPr>
              <a:t>5 </a:t>
            </a:r>
            <a:r>
              <a:rPr lang="en-US" altLang="zh-CN" sz="2800" kern="700" cap="all" spc="0" dirty="0" smtClean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</a:rPr>
              <a:t>APPLICATOR </a:t>
            </a:r>
            <a:r>
              <a:rPr altLang="zh-CN" sz="2800" kern="700" cap="all" spc="0" dirty="0" smtClean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</a:rPr>
              <a:t>full </a:t>
            </a:r>
            <a:r>
              <a:rPr altLang="zh-CN" sz="2800" kern="700" cap="all" spc="0" dirty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</a:rPr>
              <a:t>body Shaping</a:t>
            </a:r>
            <a:endParaRPr altLang="zh-CN" sz="2800" kern="700" cap="all" spc="0" dirty="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tx2">
                      <a:lumMod val="90000"/>
                      <a:lumOff val="10000"/>
                    </a:schemeClr>
                  </a:gs>
                </a:gsLst>
                <a:lin ang="5400000" scaled="0"/>
              </a:gradFill>
              <a:latin typeface="Impact" panose="020B0806030902050204" charset="0"/>
              <a:cs typeface="Impact" panose="020B0806030902050204" charset="0"/>
            </a:endParaRPr>
          </a:p>
        </p:txBody>
      </p:sp>
      <p:cxnSp>
        <p:nvCxnSpPr>
          <p:cNvPr id="2" name="肘形连接符 1"/>
          <p:cNvCxnSpPr/>
          <p:nvPr/>
        </p:nvCxnSpPr>
        <p:spPr>
          <a:xfrm rot="10800000" flipV="1">
            <a:off x="2114550" y="4107815"/>
            <a:ext cx="1238250" cy="1200150"/>
          </a:xfrm>
          <a:prstGeom prst="bentConnector3">
            <a:avLst>
              <a:gd name="adj1" fmla="val 29948"/>
            </a:avLst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肘形连接符 2"/>
          <p:cNvCxnSpPr/>
          <p:nvPr/>
        </p:nvCxnSpPr>
        <p:spPr>
          <a:xfrm rot="10800000" flipV="1">
            <a:off x="2076450" y="3019425"/>
            <a:ext cx="1228090" cy="363855"/>
          </a:xfrm>
          <a:prstGeom prst="bentConnector3">
            <a:avLst>
              <a:gd name="adj1" fmla="val 61582"/>
            </a:avLst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肘形连接符 3"/>
          <p:cNvCxnSpPr/>
          <p:nvPr/>
        </p:nvCxnSpPr>
        <p:spPr>
          <a:xfrm rot="10800000">
            <a:off x="2057400" y="2431415"/>
            <a:ext cx="1478280" cy="266700"/>
          </a:xfrm>
          <a:prstGeom prst="bentConnector3">
            <a:avLst>
              <a:gd name="adj1" fmla="val 49957"/>
            </a:avLst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肘形连接符 5"/>
          <p:cNvCxnSpPr>
            <a:endCxn id="8" idx="3"/>
          </p:cNvCxnSpPr>
          <p:nvPr/>
        </p:nvCxnSpPr>
        <p:spPr>
          <a:xfrm rot="10800000" flipV="1">
            <a:off x="2085340" y="3249295"/>
            <a:ext cx="1091565" cy="762000"/>
          </a:xfrm>
          <a:prstGeom prst="bentConnector3">
            <a:avLst>
              <a:gd name="adj1" fmla="val 49971"/>
            </a:avLst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肘形连接符 6"/>
          <p:cNvCxnSpPr/>
          <p:nvPr/>
        </p:nvCxnSpPr>
        <p:spPr>
          <a:xfrm rot="10800000" flipV="1">
            <a:off x="2076450" y="3586480"/>
            <a:ext cx="1238250" cy="1044575"/>
          </a:xfrm>
          <a:prstGeom prst="bentConnector3">
            <a:avLst>
              <a:gd name="adj1" fmla="val 39179"/>
            </a:avLst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肘形连接符 11"/>
          <p:cNvCxnSpPr/>
          <p:nvPr/>
        </p:nvCxnSpPr>
        <p:spPr>
          <a:xfrm rot="10800000" flipV="1">
            <a:off x="5028565" y="2458085"/>
            <a:ext cx="1263015" cy="753745"/>
          </a:xfrm>
          <a:prstGeom prst="bentConnector3">
            <a:avLst>
              <a:gd name="adj1" fmla="val 92207"/>
            </a:avLst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肘形连接符 13"/>
          <p:cNvCxnSpPr/>
          <p:nvPr/>
        </p:nvCxnSpPr>
        <p:spPr>
          <a:xfrm rot="10800000" flipV="1">
            <a:off x="5209540" y="3076575"/>
            <a:ext cx="1094105" cy="154940"/>
          </a:xfrm>
          <a:prstGeom prst="bentConnector3">
            <a:avLst>
              <a:gd name="adj1" fmla="val 49971"/>
            </a:avLst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肘形连接符 14"/>
          <p:cNvCxnSpPr/>
          <p:nvPr/>
        </p:nvCxnSpPr>
        <p:spPr>
          <a:xfrm rot="10800000">
            <a:off x="5076190" y="4250690"/>
            <a:ext cx="1214755" cy="715010"/>
          </a:xfrm>
          <a:prstGeom prst="bentConnector3">
            <a:avLst>
              <a:gd name="adj1" fmla="val 71144"/>
            </a:avLst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肘形连接符 15"/>
          <p:cNvCxnSpPr/>
          <p:nvPr/>
        </p:nvCxnSpPr>
        <p:spPr>
          <a:xfrm rot="10800000">
            <a:off x="5152390" y="3526155"/>
            <a:ext cx="1152525" cy="181610"/>
          </a:xfrm>
          <a:prstGeom prst="bentConnector3">
            <a:avLst>
              <a:gd name="adj1" fmla="val 49972"/>
            </a:avLst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1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7811135" y="-5715"/>
            <a:ext cx="4380865" cy="6863715"/>
          </a:xfrm>
          <a:prstGeom prst="rect">
            <a:avLst/>
          </a:prstGeom>
          <a:gradFill rotWithShape="1">
            <a:gsLst>
              <a:gs pos="100000">
                <a:srgbClr val="F0F0F0">
                  <a:alpha val="0"/>
                </a:srgbClr>
              </a:gs>
              <a:gs pos="0">
                <a:srgbClr val="D7DBE1">
                  <a:alpha val="53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.冷冻溶脂手具渲染-一号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33292" t="11451" r="30311" b="33599"/>
          <a:stretch>
            <a:fillRect/>
          </a:stretch>
        </p:blipFill>
        <p:spPr>
          <a:xfrm>
            <a:off x="5355590" y="4519295"/>
            <a:ext cx="1577975" cy="2000885"/>
          </a:xfrm>
          <a:prstGeom prst="rect">
            <a:avLst/>
          </a:prstGeom>
        </p:spPr>
      </p:pic>
      <p:pic>
        <p:nvPicPr>
          <p:cNvPr id="4" name="图片 3" descr="2.冷冻溶脂手具渲染-二号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32414" t="13220" r="29642" b="28126"/>
          <a:stretch>
            <a:fillRect/>
          </a:stretch>
        </p:blipFill>
        <p:spPr>
          <a:xfrm>
            <a:off x="851535" y="4570095"/>
            <a:ext cx="1538605" cy="1997710"/>
          </a:xfrm>
          <a:prstGeom prst="rect">
            <a:avLst/>
          </a:prstGeom>
        </p:spPr>
      </p:pic>
      <p:pic>
        <p:nvPicPr>
          <p:cNvPr id="5" name="图片 4" descr="3.冷冻溶脂手具渲染-三号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32414" t="9264" r="28987" b="20033"/>
          <a:stretch>
            <a:fillRect/>
          </a:stretch>
        </p:blipFill>
        <p:spPr>
          <a:xfrm>
            <a:off x="2230120" y="183515"/>
            <a:ext cx="1564640" cy="2408555"/>
          </a:xfrm>
          <a:prstGeom prst="rect">
            <a:avLst/>
          </a:prstGeom>
        </p:spPr>
      </p:pic>
      <p:pic>
        <p:nvPicPr>
          <p:cNvPr id="6" name="图片 5" descr="4.冷冻溶脂手具渲染-四号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31146" t="14148" r="22134" b="17944"/>
          <a:stretch>
            <a:fillRect/>
          </a:stretch>
        </p:blipFill>
        <p:spPr>
          <a:xfrm>
            <a:off x="3084830" y="4624070"/>
            <a:ext cx="1638935" cy="2001520"/>
          </a:xfrm>
          <a:prstGeom prst="rect">
            <a:avLst/>
          </a:prstGeom>
        </p:spPr>
      </p:pic>
      <p:pic>
        <p:nvPicPr>
          <p:cNvPr id="7" name="图片 6" descr="5.冷冻溶脂手具渲染-五号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l="28008" t="7941" r="25496" b="21270"/>
          <a:stretch>
            <a:fillRect/>
          </a:stretch>
        </p:blipFill>
        <p:spPr>
          <a:xfrm>
            <a:off x="4344670" y="180975"/>
            <a:ext cx="1884680" cy="2411095"/>
          </a:xfrm>
          <a:prstGeom prst="rect">
            <a:avLst/>
          </a:prstGeom>
        </p:spPr>
      </p:pic>
      <p:sp>
        <p:nvSpPr>
          <p:cNvPr id="13" name="同侧圆角矩形 12"/>
          <p:cNvSpPr/>
          <p:nvPr/>
        </p:nvSpPr>
        <p:spPr>
          <a:xfrm rot="5400000">
            <a:off x="3291840" y="233045"/>
            <a:ext cx="1478280" cy="640461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>
              <a:lumMod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标题 3"/>
          <p:cNvSpPr>
            <a:spLocks noGrp="1"/>
          </p:cNvSpPr>
          <p:nvPr/>
        </p:nvSpPr>
        <p:spPr>
          <a:xfrm>
            <a:off x="1397635" y="3077210"/>
            <a:ext cx="5039360" cy="523240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Autofit/>
            <a:scene3d>
              <a:camera prst="orthographicFront"/>
              <a:lightRig rig="threePt" dir="t"/>
            </a:scene3d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0" kern="700" cap="all" spc="0" dirty="0" smtClean="0">
                <a:solidFill>
                  <a:schemeClr val="tx1"/>
                </a:solidFill>
                <a:effectLst/>
                <a:latin typeface="Impact" panose="020B0806030902050204" charset="0"/>
                <a:cs typeface="Impact" panose="020B0806030902050204" charset="0"/>
                <a:sym typeface="+mn-ea"/>
              </a:rPr>
              <a:t>5 applicator</a:t>
            </a:r>
            <a:endParaRPr lang="en-US" b="0" kern="700" cap="all" spc="0" dirty="0">
              <a:solidFill>
                <a:schemeClr val="tx1"/>
              </a:solidFill>
              <a:effectLst/>
              <a:latin typeface="Impact" panose="020B0806030902050204" charset="0"/>
              <a:cs typeface="Impact" panose="020B0806030902050204" charset="0"/>
              <a:sym typeface="+mn-ea"/>
            </a:endParaRPr>
          </a:p>
        </p:txBody>
      </p:sp>
      <p:sp>
        <p:nvSpPr>
          <p:cNvPr id="16" name="标题 3"/>
          <p:cNvSpPr>
            <a:spLocks noGrp="1"/>
          </p:cNvSpPr>
          <p:nvPr/>
        </p:nvSpPr>
        <p:spPr>
          <a:xfrm>
            <a:off x="729615" y="3522345"/>
            <a:ext cx="6376035" cy="532130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  <a:scene3d>
              <a:camera prst="orthographicFront"/>
              <a:lightRig rig="threePt" dir="t"/>
            </a:scene3d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n-US" sz="2400" b="0" kern="700" cap="all" spc="0" dirty="0" smtClean="0">
                <a:solidFill>
                  <a:schemeClr val="tx1"/>
                </a:solidFill>
                <a:latin typeface="Impact" panose="020B0806030902050204" charset="0"/>
                <a:cs typeface="Impact" panose="020B0806030902050204" charset="0"/>
                <a:sym typeface="+mn-ea"/>
              </a:rPr>
              <a:t>More treatment areas more effective</a:t>
            </a:r>
            <a:endParaRPr lang="en-US" sz="2400" b="0" kern="700" cap="all" spc="0" dirty="0">
              <a:solidFill>
                <a:schemeClr val="tx1"/>
              </a:solidFill>
              <a:effectLst/>
              <a:latin typeface="Impact" panose="020B0806030902050204" charset="0"/>
              <a:cs typeface="Impact" panose="020B0806030902050204" charset="0"/>
              <a:sym typeface="+mn-ea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315210" y="180975"/>
            <a:ext cx="1533525" cy="297180"/>
          </a:xfrm>
          <a:prstGeom prst="roundRect">
            <a:avLst/>
          </a:prstGeom>
          <a:solidFill>
            <a:srgbClr val="FFB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397760" y="180975"/>
            <a:ext cx="140017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1200">
                <a:latin typeface="文悦古典明朝体 (非商业使用) W5" charset="-122"/>
                <a:ea typeface="文悦古典明朝体 (非商业使用) W5" charset="-122"/>
              </a:rPr>
              <a:t>Treatment Head </a:t>
            </a:r>
            <a:r>
              <a:rPr lang="zh-CN" altLang="en-US" sz="1400" b="1">
                <a:latin typeface="文悦古典明朝体 (非商业使用) W5" charset="-122"/>
                <a:ea typeface="文悦古典明朝体 (非商业使用) W5" charset="-122"/>
              </a:rPr>
              <a:t>P</a:t>
            </a:r>
            <a:r>
              <a:rPr lang="en-US" altLang="zh-CN" sz="1400" b="1">
                <a:latin typeface="文悦古典明朝体 (非商业使用) W5" charset="-122"/>
                <a:ea typeface="文悦古典明朝体 (非商业使用) W5" charset="-122"/>
              </a:rPr>
              <a:t>1</a:t>
            </a:r>
            <a:endParaRPr lang="en-US" altLang="zh-CN" sz="1400" b="1">
              <a:latin typeface="文悦古典明朝体 (非商业使用) W5" charset="-122"/>
              <a:ea typeface="文悦古典明朝体 (非商业使用) W5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643120" y="183515"/>
            <a:ext cx="1533525" cy="297180"/>
          </a:xfrm>
          <a:prstGeom prst="roundRect">
            <a:avLst/>
          </a:prstGeom>
          <a:solidFill>
            <a:srgbClr val="FFB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725670" y="183515"/>
            <a:ext cx="141033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1200">
                <a:latin typeface="文悦古典明朝体 (非商业使用) W5" charset="-122"/>
                <a:ea typeface="文悦古典明朝体 (非商业使用) W5" charset="-122"/>
              </a:rPr>
              <a:t>Treatment Head </a:t>
            </a:r>
            <a:r>
              <a:rPr lang="zh-CN" altLang="en-US" sz="1400" b="1">
                <a:latin typeface="文悦古典明朝体 (非商业使用) W5" charset="-122"/>
                <a:ea typeface="文悦古典明朝体 (非商业使用) W5" charset="-122"/>
              </a:rPr>
              <a:t>P</a:t>
            </a:r>
            <a:r>
              <a:rPr lang="en-US" altLang="zh-CN" sz="1400" b="1">
                <a:latin typeface="文悦古典明朝体 (非商业使用) W5" charset="-122"/>
                <a:ea typeface="文悦古典明朝体 (非商业使用) W5" charset="-122"/>
              </a:rPr>
              <a:t>2</a:t>
            </a:r>
            <a:endParaRPr lang="en-US" altLang="zh-CN" sz="1400" b="1">
              <a:latin typeface="文悦古典明朝体 (非商业使用) W5" charset="-122"/>
              <a:ea typeface="文悦古典明朝体 (非商业使用) W5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784225" y="4421505"/>
            <a:ext cx="1533525" cy="297180"/>
          </a:xfrm>
          <a:prstGeom prst="roundRect">
            <a:avLst/>
          </a:prstGeom>
          <a:solidFill>
            <a:srgbClr val="FFB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866775" y="4421505"/>
            <a:ext cx="140843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1200">
                <a:latin typeface="文悦古典明朝体 (非商业使用) W5" charset="-122"/>
                <a:ea typeface="文悦古典明朝体 (非商业使用) W5" charset="-122"/>
              </a:rPr>
              <a:t>Treatment Head </a:t>
            </a:r>
            <a:r>
              <a:rPr lang="zh-CN" altLang="en-US" sz="1400" b="1">
                <a:latin typeface="文悦古典明朝体 (非商业使用) W5" charset="-122"/>
                <a:ea typeface="文悦古典明朝体 (非商业使用) W5" charset="-122"/>
              </a:rPr>
              <a:t>P</a:t>
            </a:r>
            <a:r>
              <a:rPr lang="en-US" altLang="zh-CN" sz="1400" b="1">
                <a:latin typeface="文悦古典明朝体 (非商业使用) W5" charset="-122"/>
                <a:ea typeface="文悦古典明朝体 (非商业使用) W5" charset="-122"/>
              </a:rPr>
              <a:t>3</a:t>
            </a:r>
            <a:endParaRPr lang="en-US" altLang="zh-CN" sz="1400" b="1">
              <a:latin typeface="文悦古典明朝体 (非商业使用) W5" charset="-122"/>
              <a:ea typeface="文悦古典明朝体 (非商业使用) W5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3112135" y="4424045"/>
            <a:ext cx="1533525" cy="297180"/>
          </a:xfrm>
          <a:prstGeom prst="roundRect">
            <a:avLst/>
          </a:prstGeom>
          <a:solidFill>
            <a:srgbClr val="FFB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3194685" y="4424045"/>
            <a:ext cx="14147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1200">
                <a:latin typeface="文悦古典明朝体 (非商业使用) W5" charset="-122"/>
                <a:ea typeface="文悦古典明朝体 (非商业使用) W5" charset="-122"/>
              </a:rPr>
              <a:t>Treatment Head </a:t>
            </a:r>
            <a:r>
              <a:rPr lang="zh-CN" altLang="en-US" sz="1400" b="1">
                <a:latin typeface="文悦古典明朝体 (非商业使用) W5" charset="-122"/>
                <a:ea typeface="文悦古典明朝体 (非商业使用) W5" charset="-122"/>
              </a:rPr>
              <a:t>P</a:t>
            </a:r>
            <a:r>
              <a:rPr lang="en-US" altLang="zh-CN" sz="1400" b="1">
                <a:latin typeface="文悦古典明朝体 (非商业使用) W5" charset="-122"/>
                <a:ea typeface="文悦古典明朝体 (非商业使用) W5" charset="-122"/>
              </a:rPr>
              <a:t>4</a:t>
            </a:r>
            <a:endParaRPr lang="en-US" altLang="zh-CN" sz="1400" b="1">
              <a:latin typeface="文悦古典明朝体 (非商业使用) W5" charset="-122"/>
              <a:ea typeface="文悦古典明朝体 (非商业使用) W5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5490845" y="4433570"/>
            <a:ext cx="1533525" cy="297180"/>
          </a:xfrm>
          <a:prstGeom prst="roundRect">
            <a:avLst/>
          </a:prstGeom>
          <a:solidFill>
            <a:srgbClr val="FFB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5573395" y="4433570"/>
            <a:ext cx="141097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1200">
                <a:latin typeface="文悦古典明朝体 (非商业使用) W5" charset="-122"/>
                <a:ea typeface="文悦古典明朝体 (非商业使用) W5" charset="-122"/>
              </a:rPr>
              <a:t>Treatment Head </a:t>
            </a:r>
            <a:r>
              <a:rPr lang="zh-CN" altLang="en-US" sz="1400" b="1">
                <a:latin typeface="文悦古典明朝体 (非商业使用) W5" charset="-122"/>
                <a:ea typeface="文悦古典明朝体 (非商业使用) W5" charset="-122"/>
              </a:rPr>
              <a:t>P</a:t>
            </a:r>
            <a:r>
              <a:rPr lang="en-US" altLang="zh-CN" sz="1400" b="1">
                <a:latin typeface="文悦古典明朝体 (非商业使用) W5" charset="-122"/>
                <a:ea typeface="文悦古典明朝体 (非商业使用) W5" charset="-122"/>
              </a:rPr>
              <a:t>5</a:t>
            </a:r>
            <a:endParaRPr lang="en-US" altLang="zh-CN" sz="1400" b="1">
              <a:latin typeface="文悦古典明朝体 (非商业使用) W5" charset="-122"/>
              <a:ea typeface="文悦古典明朝体 (非商业使用) W5" charset="-122"/>
            </a:endParaRPr>
          </a:p>
        </p:txBody>
      </p:sp>
      <p:pic>
        <p:nvPicPr>
          <p:cNvPr id="8" name="图片 7" descr="一键更换手俱"/>
          <p:cNvPicPr>
            <a:picLocks noChangeAspect="1"/>
          </p:cNvPicPr>
          <p:nvPr/>
        </p:nvPicPr>
        <p:blipFill>
          <a:blip r:embed="rId11"/>
          <a:srcRect l="35256" t="14639" r="35130" b="33610"/>
          <a:stretch>
            <a:fillRect/>
          </a:stretch>
        </p:blipFill>
        <p:spPr>
          <a:xfrm flipH="1">
            <a:off x="7929538" y="978193"/>
            <a:ext cx="3486150" cy="5118100"/>
          </a:xfrm>
          <a:prstGeom prst="rect">
            <a:avLst/>
          </a:prstGeom>
          <a:effectLst>
            <a:outerShdw blurRad="889000" dist="2540000" dir="1920000" algn="tl" rotWithShape="0">
              <a:schemeClr val="accent1">
                <a:lumMod val="50000"/>
                <a:alpha val="8000"/>
              </a:schemeClr>
            </a:outerShdw>
          </a:effectLst>
        </p:spPr>
      </p:pic>
    </p:spTree>
    <p:custDataLst>
      <p:tags r:id="rId1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.手具-环形制冷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31325" t="11232" r="25769" b="15505"/>
          <a:stretch>
            <a:fillRect/>
          </a:stretch>
        </p:blipFill>
        <p:spPr>
          <a:xfrm>
            <a:off x="0" y="0"/>
            <a:ext cx="5466715" cy="6823710"/>
          </a:xfrm>
          <a:prstGeom prst="rect">
            <a:avLst/>
          </a:prstGeom>
        </p:spPr>
      </p:pic>
      <p:sp>
        <p:nvSpPr>
          <p:cNvPr id="26" name="标题 3"/>
          <p:cNvSpPr>
            <a:spLocks noGrp="1"/>
          </p:cNvSpPr>
          <p:nvPr/>
        </p:nvSpPr>
        <p:spPr>
          <a:xfrm>
            <a:off x="527685" y="390525"/>
            <a:ext cx="6247130" cy="675005"/>
          </a:xfrm>
          <a:prstGeom prst="rect">
            <a:avLst/>
          </a:prstGeom>
        </p:spPr>
        <p:txBody>
          <a:bodyPr vert="horz" lIns="90000" tIns="46800" rIns="90000" bIns="46800" rtlCol="0" anchor="b" anchorCtr="0"/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sz="3200" b="0" kern="700" cap="all" spc="0" dirty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  <a:sym typeface="+mn-ea"/>
              </a:rPr>
              <a:t>Advantages   </a:t>
            </a:r>
            <a:r>
              <a:rPr lang="en-US" sz="3200" b="0" kern="700" cap="all" spc="0" baseline="30000" dirty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  <a:sym typeface="+mn-ea"/>
              </a:rPr>
              <a:t>-12°supper cooling</a:t>
            </a:r>
            <a:endParaRPr lang="en-US" sz="3200" b="0" kern="700" cap="all" spc="0" baseline="30000" dirty="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tx2">
                      <a:lumMod val="90000"/>
                      <a:lumOff val="10000"/>
                    </a:schemeClr>
                  </a:gs>
                </a:gsLst>
                <a:lin ang="5400000" scaled="0"/>
              </a:gradFill>
              <a:latin typeface="Impact" panose="020B0806030902050204" charset="0"/>
              <a:cs typeface="Impact" panose="020B0806030902050204" charset="0"/>
              <a:sym typeface="+mn-ea"/>
            </a:endParaRPr>
          </a:p>
        </p:txBody>
      </p:sp>
      <p:sp>
        <p:nvSpPr>
          <p:cNvPr id="24" name="标题 20"/>
          <p:cNvSpPr>
            <a:spLocks noGrp="1"/>
          </p:cNvSpPr>
          <p:nvPr/>
        </p:nvSpPr>
        <p:spPr>
          <a:xfrm>
            <a:off x="3984625" y="3997325"/>
            <a:ext cx="2976880" cy="438150"/>
          </a:xfrm>
          <a:prstGeom prst="rect">
            <a:avLst/>
          </a:prstGeom>
          <a:noFill/>
        </p:spPr>
        <p:txBody>
          <a:bodyPr vert="horz" lIns="90000" tIns="46800" rIns="90000" bIns="46800" rtlCol="0" anchor="b" anchorCtr="0">
            <a:noAutofit/>
          </a:bodyPr>
          <a:lstStyle>
            <a:lvl1pPr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45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000" spc="0" dirty="0">
                <a:ln>
                  <a:noFill/>
                </a:ln>
                <a:solidFill>
                  <a:schemeClr val="tx1"/>
                </a:solidFill>
                <a:uFillTx/>
                <a:latin typeface="Calibri" panose="020F0502020204030204" charset="0"/>
                <a:cs typeface="Calibri" panose="020F0502020204030204" charset="0"/>
              </a:rPr>
              <a:t>360</a:t>
            </a:r>
            <a:r>
              <a:rPr lang="zh-CN" altLang="en-US" sz="2000" spc="0" dirty="0" smtClean="0">
                <a:ln>
                  <a:noFill/>
                </a:ln>
                <a:solidFill>
                  <a:schemeClr val="tx1"/>
                </a:solidFill>
                <a:uFillTx/>
                <a:latin typeface="Calibri" panose="020F0502020204030204" charset="0"/>
                <a:cs typeface="Calibri" panose="020F0502020204030204" charset="0"/>
              </a:rPr>
              <a:t>°</a:t>
            </a:r>
            <a:r>
              <a:rPr lang="en-US" altLang="zh-CN" sz="2000" spc="0" dirty="0" smtClean="0">
                <a:ln>
                  <a:noFill/>
                </a:ln>
                <a:solidFill>
                  <a:schemeClr val="tx1"/>
                </a:solidFill>
                <a:uFillTx/>
                <a:latin typeface="Calibri" panose="020F0502020204030204" charset="0"/>
                <a:cs typeface="Calibri" panose="020F0502020204030204" charset="0"/>
              </a:rPr>
              <a:t>cooling</a:t>
            </a:r>
            <a:endParaRPr lang="zh-CN" altLang="en-US" sz="2000" spc="0" dirty="0">
              <a:ln>
                <a:noFill/>
              </a:ln>
              <a:solidFill>
                <a:schemeClr val="tx1"/>
              </a:solidFill>
              <a:uFillTx/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11" name="图片 10" descr="d14d543cef8633201cd64ec0d5c1485_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1385" y="4435475"/>
            <a:ext cx="1352550" cy="1352550"/>
          </a:xfrm>
          <a:prstGeom prst="rect">
            <a:avLst/>
          </a:prstGeom>
        </p:spPr>
      </p:pic>
      <p:pic>
        <p:nvPicPr>
          <p:cNvPr id="12" name="图片 11" descr="d14d543cef8633201cd64ec0d5c1485_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0620" y="4434840"/>
            <a:ext cx="1409700" cy="1352550"/>
          </a:xfrm>
          <a:prstGeom prst="rect">
            <a:avLst/>
          </a:prstGeom>
        </p:spPr>
      </p:pic>
      <p:pic>
        <p:nvPicPr>
          <p:cNvPr id="16" name="图片 15" descr="121532839e6c45efbdf7150195ff37c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6285" y="1511935"/>
            <a:ext cx="2934335" cy="2137410"/>
          </a:xfrm>
          <a:prstGeom prst="rect">
            <a:avLst/>
          </a:prstGeom>
        </p:spPr>
      </p:pic>
      <p:pic>
        <p:nvPicPr>
          <p:cNvPr id="18" name="图片 17" descr="d14d543cef8633201cd64ec0d5c1485_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88930" y="1518285"/>
            <a:ext cx="1233805" cy="1203960"/>
          </a:xfrm>
          <a:prstGeom prst="rect">
            <a:avLst/>
          </a:prstGeom>
        </p:spPr>
      </p:pic>
      <p:pic>
        <p:nvPicPr>
          <p:cNvPr id="19" name="图片 18" descr="d14d543cef8633201cd64ec0d5c1485_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02420" y="1517650"/>
            <a:ext cx="1175385" cy="1203960"/>
          </a:xfrm>
          <a:prstGeom prst="rect">
            <a:avLst/>
          </a:prstGeom>
        </p:spPr>
      </p:pic>
      <p:sp>
        <p:nvSpPr>
          <p:cNvPr id="21" name="标题 20"/>
          <p:cNvSpPr>
            <a:spLocks noGrp="1"/>
          </p:cNvSpPr>
          <p:nvPr>
            <p:ph type="title"/>
          </p:nvPr>
        </p:nvSpPr>
        <p:spPr>
          <a:xfrm>
            <a:off x="5750560" y="1065530"/>
            <a:ext cx="2474595" cy="438150"/>
          </a:xfrm>
          <a:noFill/>
        </p:spPr>
        <p:txBody>
          <a:bodyPr>
            <a:noAutofit/>
          </a:bodyPr>
          <a:lstStyle/>
          <a:p>
            <a:r>
              <a:rPr lang="en-US" altLang="zh-CN" sz="1800" spc="0" dirty="0">
                <a:ln>
                  <a:noFill/>
                </a:ln>
                <a:solidFill>
                  <a:schemeClr val="tx1"/>
                </a:solidFill>
                <a:uFillTx/>
                <a:latin typeface="Calibri" panose="020F0502020204030204" charset="0"/>
                <a:cs typeface="Calibri" panose="020F0502020204030204" charset="0"/>
              </a:rPr>
              <a:t>Cooling on both sides</a:t>
            </a:r>
            <a:endParaRPr lang="en-US" altLang="zh-CN" sz="1800" spc="0" dirty="0">
              <a:ln>
                <a:noFill/>
              </a:ln>
              <a:solidFill>
                <a:schemeClr val="tx1"/>
              </a:solidFill>
              <a:uFillTx/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088755" y="2849245"/>
            <a:ext cx="2584261" cy="7372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eaLnBrk="0"/>
            <a:r>
              <a:rPr lang="en-US" altLang="zh-CN" sz="1400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Traditional </a:t>
            </a:r>
            <a:r>
              <a:rPr lang="en-US" altLang="zh-CN" sz="1400" dirty="0" err="1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Cryolipolysis</a:t>
            </a:r>
            <a:r>
              <a:rPr lang="en-US" altLang="zh-CN" sz="1400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 by two Chilling </a:t>
            </a:r>
            <a:r>
              <a:rPr lang="en-US" altLang="zh-CN" sz="1400" dirty="0" smtClean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Plates, only </a:t>
            </a:r>
            <a:r>
              <a:rPr lang="en-US" altLang="zh-CN" sz="1400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40% effective for treatment area</a:t>
            </a:r>
            <a:endParaRPr lang="en-US" altLang="zh-CN" sz="1400" dirty="0"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37095" y="5871845"/>
            <a:ext cx="4118610" cy="7372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eaLnBrk="0"/>
            <a:r>
              <a:rPr lang="en-US" altLang="zh-CN" sz="1400" b="1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NEW  360° cooling </a:t>
            </a:r>
            <a:r>
              <a:rPr lang="en-US" altLang="zh-CN" sz="1400" b="1" dirty="0" smtClean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applicator</a:t>
            </a:r>
            <a:endParaRPr lang="en-US" altLang="zh-CN" sz="1400" b="1" dirty="0" smtClean="0"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eaLnBrk="0"/>
            <a:r>
              <a:rPr lang="en-US" altLang="zh-CN" sz="1400" b="1" dirty="0" smtClean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100</a:t>
            </a:r>
            <a:r>
              <a:rPr lang="en-US" altLang="zh-CN" sz="1400" b="1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% effective for treatment area</a:t>
            </a:r>
            <a:endParaRPr lang="en-US" altLang="zh-CN" sz="1400" b="1" dirty="0"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algn="just" eaLnBrk="0"/>
            <a:r>
              <a:rPr lang="en-US" altLang="zh-CN" sz="1400" b="1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The lowest temperature can reach -12 degrees</a:t>
            </a:r>
            <a:endParaRPr lang="en-US" altLang="zh-CN" sz="1400" b="1" dirty="0"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3" name="图片 2" descr="15.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3680" y="4435475"/>
            <a:ext cx="2908300" cy="218122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3-150Q4145528"/>
          <p:cNvPicPr>
            <a:picLocks noChangeAspect="1"/>
          </p:cNvPicPr>
          <p:nvPr/>
        </p:nvPicPr>
        <p:blipFill>
          <a:blip r:embed="rId1">
            <a:lum bright="70000" contrast="-70000"/>
          </a:blip>
          <a:srcRect t="35361"/>
          <a:stretch>
            <a:fillRect/>
          </a:stretch>
        </p:blipFill>
        <p:spPr>
          <a:xfrm>
            <a:off x="1948815" y="0"/>
            <a:ext cx="8383905" cy="310705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-11430" y="0"/>
            <a:ext cx="12214860" cy="3107055"/>
          </a:xfrm>
          <a:prstGeom prst="rect">
            <a:avLst/>
          </a:prstGeom>
          <a:solidFill>
            <a:schemeClr val="accent1">
              <a:lumMod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标题 3"/>
          <p:cNvSpPr>
            <a:spLocks noGrp="1"/>
          </p:cNvSpPr>
          <p:nvPr/>
        </p:nvSpPr>
        <p:spPr>
          <a:xfrm>
            <a:off x="487045" y="326390"/>
            <a:ext cx="6630035" cy="58991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altLang="zh-CN" sz="2800" b="0" kern="700" cap="all" spc="0">
                <a:solidFill>
                  <a:schemeClr val="bg1"/>
                </a:solidFill>
                <a:latin typeface="Impact" panose="020B0806030902050204" charset="0"/>
                <a:cs typeface="Impact" panose="020B0806030902050204" charset="0"/>
              </a:rPr>
              <a:t>Working Mechanism</a:t>
            </a:r>
            <a:endParaRPr altLang="zh-CN" sz="2800" b="0" kern="700" cap="all" spc="0">
              <a:solidFill>
                <a:schemeClr val="bg1"/>
              </a:solidFill>
              <a:latin typeface="Impact" panose="020B0806030902050204" charset="0"/>
              <a:cs typeface="Impact" panose="020B0806030902050204" charset="0"/>
            </a:endParaRPr>
          </a:p>
        </p:txBody>
      </p:sp>
      <p:pic>
        <p:nvPicPr>
          <p:cNvPr id="17" name="图片 16" descr="0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3028" y="3637780"/>
            <a:ext cx="2004412" cy="1426108"/>
          </a:xfrm>
          <a:prstGeom prst="rect">
            <a:avLst/>
          </a:prstGeom>
          <a:ln w="47625">
            <a:solidFill>
              <a:srgbClr val="C8C8C8"/>
            </a:solidFill>
          </a:ln>
        </p:spPr>
      </p:pic>
      <p:pic>
        <p:nvPicPr>
          <p:cNvPr id="20" name="图片 19" descr="00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8459" y="3646018"/>
            <a:ext cx="2012577" cy="1426107"/>
          </a:xfrm>
          <a:prstGeom prst="rect">
            <a:avLst/>
          </a:prstGeom>
          <a:ln w="47625">
            <a:solidFill>
              <a:srgbClr val="C8C8C8"/>
            </a:solidFill>
          </a:ln>
        </p:spPr>
      </p:pic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4927600" y="5164138"/>
            <a:ext cx="235140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  <a:scene3d>
              <a:camera prst="orthographicFront"/>
              <a:lightRig rig="threePt" dir="t"/>
            </a:scene3d>
          </a:bodyPr>
          <a:lstStyle/>
          <a:p>
            <a:pPr algn="l" eaLnBrk="0"/>
            <a:r>
              <a:rPr lang="en-US" altLang="zh-CN" sz="1600" dirty="0" smtClean="0">
                <a:solidFill>
                  <a:schemeClr val="tx1"/>
                </a:solidFill>
                <a:latin typeface="Arial" panose="020B0604020202020204" pitchFamily="34" charset="0"/>
                <a:sym typeface="+mn-ea"/>
              </a:rPr>
              <a:t>Applicator 360 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sym typeface="+mn-ea"/>
              </a:rPr>
              <a:t>degrees around fat cells without damaging any surrounding tissue</a:t>
            </a:r>
            <a:endParaRPr kumimoji="0" lang="en-US" altLang="zh-CN" sz="1600" b="0" i="0" u="none" strike="noStrike" cap="none" normalizeH="0" baseline="0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Calibri" panose="020F0502020204030204" charset="0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685541" y="5242216"/>
            <a:ext cx="2167476" cy="10763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just"/>
            <a:r>
              <a:rPr lang="en-US" altLang="zh-CN" sz="16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sym typeface="+mn-ea"/>
              </a:rPr>
              <a:t>Cryocool</a:t>
            </a:r>
            <a:r>
              <a:rPr lang="en-US" altLang="zh-CN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sym typeface="+mn-ea"/>
              </a:rPr>
              <a:t> procedure results are long-term</a:t>
            </a:r>
            <a:r>
              <a:rPr lang="en-US" altLang="zh-CN" sz="1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sym typeface="+mn-ea"/>
              </a:rPr>
              <a:t>, as </a:t>
            </a:r>
            <a:r>
              <a:rPr lang="en-US" altLang="zh-CN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sym typeface="+mn-ea"/>
              </a:rPr>
              <a:t>treated fat cells are gone for good.</a:t>
            </a:r>
            <a:endParaRPr lang="en-US" altLang="zh-CN" sz="1600" dirty="0">
              <a:solidFill>
                <a:schemeClr val="tx1"/>
              </a:solidFill>
              <a:effectLst/>
              <a:latin typeface="Arial" panose="020B0604020202020204" pitchFamily="34" charset="0"/>
              <a:cs typeface="Calibri" panose="020F0502020204030204" charset="0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642569" y="5268886"/>
            <a:ext cx="2134531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indent="0" algn="just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sym typeface="+mn-ea"/>
              </a:rPr>
              <a:t>Warm-up technology to accelerate blood circulation</a:t>
            </a:r>
            <a:endParaRPr lang="en-US" altLang="zh-CN" sz="1600" dirty="0">
              <a:solidFill>
                <a:schemeClr val="tx1"/>
              </a:solidFill>
              <a:effectLst/>
              <a:latin typeface="Arial" panose="020B0604020202020204" pitchFamily="34" charset="0"/>
              <a:cs typeface="Calibri" panose="020F0502020204030204" charset="0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772" y="3605853"/>
            <a:ext cx="2078644" cy="1490989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7395845" y="5215255"/>
            <a:ext cx="2185670" cy="1322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eaLnBrk="0"/>
            <a:r>
              <a:rPr lang="en-US" altLang="zh-CN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sym typeface="+mn-ea"/>
              </a:rPr>
              <a:t>In the weeks to follow, your body naturally </a:t>
            </a:r>
            <a:r>
              <a:rPr lang="en-US" altLang="zh-CN" sz="1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sym typeface="+mn-ea"/>
              </a:rPr>
              <a:t>process </a:t>
            </a:r>
            <a:r>
              <a:rPr lang="en-US" altLang="zh-CN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sym typeface="+mn-ea"/>
              </a:rPr>
              <a:t>the fat and eliminates these dead cells.</a:t>
            </a:r>
            <a:endParaRPr lang="en-US" altLang="zh-CN" sz="1600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Calibri" panose="020F0502020204030204" charset="0"/>
              <a:sym typeface="+mn-ea"/>
            </a:endParaRPr>
          </a:p>
        </p:txBody>
      </p:sp>
      <p:sp>
        <p:nvSpPr>
          <p:cNvPr id="26" name="内容占位符 10"/>
          <p:cNvSpPr>
            <a:spLocks noGrp="1"/>
          </p:cNvSpPr>
          <p:nvPr/>
        </p:nvSpPr>
        <p:spPr>
          <a:xfrm>
            <a:off x="525145" y="1127760"/>
            <a:ext cx="11192510" cy="1602105"/>
          </a:xfrm>
          <a:prstGeom prst="rect">
            <a:avLst/>
          </a:prstGeom>
        </p:spPr>
        <p:txBody>
          <a:bodyPr vert="horz" lIns="90000" tIns="46800" rIns="90000" bIns="46800" rtlCol="0">
            <a:scene3d>
              <a:camera prst="orthographicFront"/>
              <a:lightRig rig="threePt" dir="t"/>
            </a:scene3d>
          </a:bodyPr>
          <a:lstStyle>
            <a:lvl1pPr marL="0" indent="0" algn="ctr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207135" algn="l"/>
                <a:tab pos="1207135" algn="l"/>
                <a:tab pos="1207135" algn="l"/>
                <a:tab pos="1207135" algn="l"/>
              </a:tabLst>
              <a:defRPr sz="15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685800" indent="0" algn="ctr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35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None/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altLang="zh-CN" spc="0" dirty="0">
                <a:solidFill>
                  <a:schemeClr val="bg1"/>
                </a:solidFill>
                <a:sym typeface="+mn-ea"/>
              </a:rPr>
              <a:t>After the adipose tissue of the target care site is sucked into the cooling probe, the cooling probe releases a 360-degree surrounding cooling energy to act on the fat cells without damaging any surrounding tissue. </a:t>
            </a:r>
            <a:r>
              <a:rPr lang="en-US" altLang="zh-CN" spc="0" dirty="0" err="1">
                <a:solidFill>
                  <a:schemeClr val="bg1"/>
                </a:solidFill>
                <a:sym typeface="+mn-ea"/>
              </a:rPr>
              <a:t>Cryocool's</a:t>
            </a:r>
            <a:r>
              <a:rPr lang="en-US" altLang="zh-CN" spc="0" dirty="0">
                <a:solidFill>
                  <a:schemeClr val="bg1"/>
                </a:solidFill>
                <a:sym typeface="+mn-ea"/>
              </a:rPr>
              <a:t> steady and powerful cooling energy triggers a natural cell death process called "apoptosis", after which apoptotic fat cells are excreted through the body's natural metabolic process. </a:t>
            </a:r>
            <a:r>
              <a:rPr lang="en-US" altLang="zh-CN" spc="0" dirty="0" err="1">
                <a:solidFill>
                  <a:schemeClr val="bg1"/>
                </a:solidFill>
                <a:sym typeface="+mn-ea"/>
              </a:rPr>
              <a:t>Cryocool</a:t>
            </a:r>
            <a:r>
              <a:rPr lang="en-US" altLang="zh-CN" spc="0" dirty="0">
                <a:solidFill>
                  <a:schemeClr val="bg1"/>
                </a:solidFill>
                <a:sym typeface="+mn-ea"/>
              </a:rPr>
              <a:t> targets fat cells for permanent removal from the body, resulting in significant fat loss in the treated area.</a:t>
            </a:r>
            <a:endParaRPr lang="en-US" altLang="zh-CN" spc="0" dirty="0">
              <a:solidFill>
                <a:schemeClr val="bg1"/>
              </a:solidFill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722" y="3594751"/>
            <a:ext cx="2070663" cy="14852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56" y="3616988"/>
            <a:ext cx="2046812" cy="1471613"/>
          </a:xfrm>
          <a:prstGeom prst="rect">
            <a:avLst/>
          </a:prstGeom>
        </p:spPr>
      </p:pic>
      <p:sp>
        <p:nvSpPr>
          <p:cNvPr id="27" name="Rectangle 1"/>
          <p:cNvSpPr>
            <a:spLocks noChangeArrowheads="1"/>
          </p:cNvSpPr>
          <p:nvPr/>
        </p:nvSpPr>
        <p:spPr bwMode="auto">
          <a:xfrm>
            <a:off x="319119" y="5279564"/>
            <a:ext cx="2030975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  <a:scene3d>
              <a:camera prst="orthographicFront"/>
              <a:lightRig rig="threePt" dir="t"/>
            </a:scene3d>
          </a:bodyPr>
          <a:lstStyle/>
          <a:p>
            <a:pPr lvl="0" indent="0" algn="just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sym typeface="+mn-ea"/>
              </a:rPr>
              <a:t>Many of us have stubborn fat despite diet and exercise.</a:t>
            </a:r>
            <a:endParaRPr lang="en-US" altLang="zh-CN" sz="1600" dirty="0">
              <a:solidFill>
                <a:schemeClr val="tx1"/>
              </a:solidFill>
              <a:effectLst/>
              <a:latin typeface="Arial" panose="020B0604020202020204" pitchFamily="34" charset="0"/>
              <a:cs typeface="Calibri" panose="020F0502020204030204" charset="0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240" y="3524885"/>
            <a:ext cx="2787650" cy="1287145"/>
          </a:xfrm>
          <a:prstGeom prst="rect">
            <a:avLst/>
          </a:prstGeom>
        </p:spPr>
      </p:pic>
      <p:pic>
        <p:nvPicPr>
          <p:cNvPr id="14" name="图片 13" descr="图片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045" y="3575685"/>
            <a:ext cx="3236595" cy="2753995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-11430" y="-4445"/>
            <a:ext cx="12214225" cy="3248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webp (1).webp (19)"/>
          <p:cNvPicPr>
            <a:picLocks noChangeAspect="1"/>
          </p:cNvPicPr>
          <p:nvPr/>
        </p:nvPicPr>
        <p:blipFill>
          <a:blip r:embed="rId3">
            <a:grayscl/>
            <a:lum bright="72000" contrast="-78000"/>
          </a:blip>
          <a:stretch>
            <a:fillRect/>
          </a:stretch>
        </p:blipFill>
        <p:spPr>
          <a:xfrm>
            <a:off x="7333615" y="-9525"/>
            <a:ext cx="4858385" cy="3256280"/>
          </a:xfrm>
          <a:prstGeom prst="rect">
            <a:avLst/>
          </a:prstGeom>
        </p:spPr>
      </p:pic>
      <p:pic>
        <p:nvPicPr>
          <p:cNvPr id="6" name="图片 5" descr="结构图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270" y="1559560"/>
            <a:ext cx="5187315" cy="153416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-11430" y="0"/>
            <a:ext cx="12214860" cy="3235960"/>
          </a:xfrm>
          <a:prstGeom prst="rect">
            <a:avLst/>
          </a:prstGeom>
          <a:gradFill rotWithShape="1">
            <a:gsLst>
              <a:gs pos="100000">
                <a:srgbClr val="C8C8C8">
                  <a:alpha val="17000"/>
                </a:srgbClr>
              </a:gs>
              <a:gs pos="0">
                <a:srgbClr val="D7DBE1">
                  <a:alpha val="53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id-ID">
              <a:latin typeface="字魂36号-正文宋楷" panose="02000000000000000000" pitchFamily="2" charset="-122"/>
              <a:ea typeface="字魂36号-正文宋楷" panose="02000000000000000000" pitchFamily="2" charset="-122"/>
              <a:sym typeface="+mn-ea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771900" y="3674110"/>
            <a:ext cx="1443355" cy="0"/>
          </a:xfrm>
          <a:prstGeom prst="line">
            <a:avLst/>
          </a:prstGeom>
          <a:ln w="190500">
            <a:solidFill>
              <a:srgbClr val="0B23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909695" y="3524885"/>
            <a:ext cx="2091690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  <a:scene3d>
              <a:camera prst="orthographicFront"/>
              <a:lightRig rig="threePt" dir="t"/>
            </a:scene3d>
          </a:bodyPr>
          <a:lstStyle/>
          <a:p>
            <a:pPr lvl="0" indent="0" algn="l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200" dirty="0">
                <a:solidFill>
                  <a:schemeClr val="bg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Gender: Female</a:t>
            </a:r>
            <a:endParaRPr lang="en-US" altLang="zh-CN" sz="1200" dirty="0">
              <a:solidFill>
                <a:schemeClr val="bg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lvl="0" indent="0" algn="l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200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Age: 32</a:t>
            </a:r>
            <a:endParaRPr lang="en-US" altLang="zh-CN" sz="1200" dirty="0"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lvl="0" indent="0" algn="l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200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Treatment area: abdomen</a:t>
            </a:r>
            <a:endParaRPr lang="en-US" altLang="zh-CN" sz="1200" dirty="0"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lvl="0" indent="0" algn="l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200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Treatments times: 3</a:t>
            </a:r>
            <a:endParaRPr lang="en-US" altLang="zh-CN" sz="1200" dirty="0"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9" name="图片 2" descr="F:\360冷冻\做资料\治疗前后效果图\before and after (10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41545" y="5133340"/>
            <a:ext cx="3062605" cy="122618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" name="直接连接符 25"/>
          <p:cNvCxnSpPr/>
          <p:nvPr/>
        </p:nvCxnSpPr>
        <p:spPr>
          <a:xfrm flipV="1">
            <a:off x="7804150" y="5643880"/>
            <a:ext cx="1279525" cy="9525"/>
          </a:xfrm>
          <a:prstGeom prst="line">
            <a:avLst/>
          </a:prstGeom>
          <a:ln w="190500">
            <a:solidFill>
              <a:srgbClr val="0B23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7804150" y="5500370"/>
            <a:ext cx="2091690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  <a:scene3d>
              <a:camera prst="orthographicFront"/>
              <a:lightRig rig="threePt" dir="t"/>
            </a:scene3d>
          </a:bodyPr>
          <a:lstStyle/>
          <a:p>
            <a:pPr lvl="0" indent="0" algn="l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200" dirty="0">
                <a:solidFill>
                  <a:schemeClr val="bg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Gender: Female</a:t>
            </a:r>
            <a:endParaRPr lang="en-US" altLang="zh-CN" sz="1200" dirty="0">
              <a:solidFill>
                <a:schemeClr val="bg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lvl="0" indent="0" algn="l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200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Age: 29</a:t>
            </a:r>
            <a:endParaRPr lang="en-US" altLang="zh-CN" sz="1200" dirty="0"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lvl="0" indent="0" algn="l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200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Treatment area: thigh</a:t>
            </a:r>
            <a:endParaRPr lang="en-US" altLang="zh-CN" sz="1200" dirty="0"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lvl="0" indent="0" algn="l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200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Treatments times: 4</a:t>
            </a:r>
            <a:endParaRPr lang="en-US" altLang="zh-CN" sz="1200" dirty="0"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10215245" y="3624580"/>
            <a:ext cx="1245235" cy="0"/>
          </a:xfrm>
          <a:prstGeom prst="line">
            <a:avLst/>
          </a:prstGeom>
          <a:ln w="190500">
            <a:solidFill>
              <a:srgbClr val="0B23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10168890" y="3497580"/>
            <a:ext cx="2033905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  <a:scene3d>
              <a:camera prst="orthographicFront"/>
              <a:lightRig rig="threePt" dir="t"/>
            </a:scene3d>
          </a:bodyPr>
          <a:lstStyle/>
          <a:p>
            <a:pPr lvl="0" indent="0" algn="l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200" dirty="0">
                <a:solidFill>
                  <a:schemeClr val="bg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Gender: Female</a:t>
            </a:r>
            <a:endParaRPr lang="en-US" altLang="zh-CN" sz="1200" dirty="0">
              <a:solidFill>
                <a:schemeClr val="bg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lvl="0" indent="0" algn="l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200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Age: 35</a:t>
            </a:r>
            <a:endParaRPr lang="en-US" altLang="zh-CN" sz="1200" dirty="0"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lvl="0" indent="0" algn="l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200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Treatment area: abdomen</a:t>
            </a:r>
            <a:endParaRPr lang="en-US" altLang="zh-CN" sz="1200" dirty="0"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lvl="0" indent="0" algn="l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200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Treatments times: 2</a:t>
            </a:r>
            <a:endParaRPr lang="en-US" altLang="zh-CN" sz="1200" dirty="0"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" name="标题 3"/>
          <p:cNvSpPr>
            <a:spLocks noGrp="1"/>
          </p:cNvSpPr>
          <p:nvPr/>
        </p:nvSpPr>
        <p:spPr>
          <a:xfrm>
            <a:off x="504825" y="326390"/>
            <a:ext cx="2904490" cy="58991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0" kern="700" cap="all" spc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</a:rPr>
              <a:t>BEFORE &amp; AFTER</a:t>
            </a:r>
            <a:endParaRPr lang="en-US" sz="3200" b="0" kern="700" cap="all" spc="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tx2">
                      <a:lumMod val="90000"/>
                      <a:lumOff val="10000"/>
                    </a:schemeClr>
                  </a:gs>
                </a:gsLst>
                <a:lin ang="5400000" scaled="0"/>
              </a:gradFill>
              <a:latin typeface="Impact" panose="020B0806030902050204" charset="0"/>
              <a:cs typeface="Impact" panose="020B0806030902050204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483995" y="1177290"/>
            <a:ext cx="1037590" cy="438150"/>
          </a:xfrm>
          <a:noFill/>
        </p:spPr>
        <p:txBody>
          <a:bodyPr>
            <a:noAutofit/>
          </a:bodyPr>
          <a:lstStyle/>
          <a:p>
            <a:pPr algn="ctr"/>
            <a:r>
              <a:rPr lang="en-US" altLang="zh-CN" sz="2400" spc="0" dirty="0">
                <a:ln>
                  <a:noFill/>
                </a:ln>
                <a:solidFill>
                  <a:schemeClr val="tx1"/>
                </a:solidFill>
                <a:uFillTx/>
                <a:latin typeface="Calibri" panose="020F0502020204030204" charset="0"/>
                <a:cs typeface="Calibri" panose="020F0502020204030204" charset="0"/>
              </a:rPr>
              <a:t>0</a:t>
            </a:r>
            <a:r>
              <a:rPr lang="en-US" altLang="zh-CN" sz="1600" spc="0" dirty="0">
                <a:ln>
                  <a:noFill/>
                </a:ln>
                <a:solidFill>
                  <a:schemeClr val="tx1"/>
                </a:solidFill>
                <a:uFillTx/>
                <a:latin typeface="Calibri" panose="020F0502020204030204" charset="0"/>
                <a:cs typeface="Calibri" panose="020F0502020204030204" charset="0"/>
              </a:rPr>
              <a:t>day</a:t>
            </a:r>
            <a:endParaRPr lang="en-US" altLang="zh-CN" sz="1600" spc="0" dirty="0">
              <a:ln>
                <a:noFill/>
              </a:ln>
              <a:solidFill>
                <a:schemeClr val="tx1"/>
              </a:solidFill>
              <a:uFillTx/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4" name="标题 20"/>
          <p:cNvSpPr>
            <a:spLocks noGrp="1"/>
          </p:cNvSpPr>
          <p:nvPr/>
        </p:nvSpPr>
        <p:spPr>
          <a:xfrm>
            <a:off x="3439795" y="1177290"/>
            <a:ext cx="1037590" cy="438150"/>
          </a:xfrm>
          <a:prstGeom prst="rect">
            <a:avLst/>
          </a:prstGeom>
          <a:noFill/>
        </p:spPr>
        <p:txBody>
          <a:bodyPr vert="horz" lIns="90000" tIns="46800" rIns="90000" bIns="46800" rtlCol="0" anchor="b" anchorCtr="0">
            <a:noAutofit/>
          </a:bodyPr>
          <a:lstStyle>
            <a:lvl1pPr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45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spc="0" dirty="0">
                <a:ln>
                  <a:noFill/>
                </a:ln>
                <a:solidFill>
                  <a:schemeClr val="tx1"/>
                </a:solidFill>
                <a:uFillTx/>
                <a:latin typeface="Calibri" panose="020F0502020204030204" charset="0"/>
                <a:cs typeface="Calibri" panose="020F0502020204030204" charset="0"/>
              </a:rPr>
              <a:t>30</a:t>
            </a:r>
            <a:r>
              <a:rPr lang="en-US" altLang="zh-CN" sz="1600" spc="0" dirty="0">
                <a:ln>
                  <a:noFill/>
                </a:ln>
                <a:solidFill>
                  <a:schemeClr val="tx1"/>
                </a:solidFill>
                <a:uFillTx/>
                <a:latin typeface="Calibri" panose="020F0502020204030204" charset="0"/>
                <a:cs typeface="Calibri" panose="020F0502020204030204" charset="0"/>
              </a:rPr>
              <a:t>days</a:t>
            </a:r>
            <a:endParaRPr lang="en-US" altLang="zh-CN" sz="1600" spc="0" dirty="0">
              <a:ln>
                <a:noFill/>
              </a:ln>
              <a:solidFill>
                <a:schemeClr val="tx1"/>
              </a:solidFill>
              <a:uFillTx/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7" name="标题 20"/>
          <p:cNvSpPr>
            <a:spLocks noGrp="1"/>
          </p:cNvSpPr>
          <p:nvPr/>
        </p:nvSpPr>
        <p:spPr>
          <a:xfrm>
            <a:off x="5235575" y="1177290"/>
            <a:ext cx="1037590" cy="438150"/>
          </a:xfrm>
          <a:prstGeom prst="rect">
            <a:avLst/>
          </a:prstGeom>
          <a:noFill/>
        </p:spPr>
        <p:txBody>
          <a:bodyPr vert="horz" lIns="90000" tIns="46800" rIns="90000" bIns="46800" rtlCol="0" anchor="b" anchorCtr="0">
            <a:noAutofit/>
          </a:bodyPr>
          <a:lstStyle>
            <a:lvl1pPr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45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spc="0" dirty="0">
                <a:ln>
                  <a:noFill/>
                </a:ln>
                <a:solidFill>
                  <a:schemeClr val="tx1"/>
                </a:solidFill>
                <a:uFillTx/>
                <a:latin typeface="Calibri" panose="020F0502020204030204" charset="0"/>
                <a:cs typeface="Calibri" panose="020F0502020204030204" charset="0"/>
              </a:rPr>
              <a:t>90</a:t>
            </a:r>
            <a:r>
              <a:rPr lang="en-US" altLang="zh-CN" sz="1600" spc="0" dirty="0">
                <a:ln>
                  <a:noFill/>
                </a:ln>
                <a:solidFill>
                  <a:schemeClr val="tx1"/>
                </a:solidFill>
                <a:uFillTx/>
                <a:latin typeface="Calibri" panose="020F0502020204030204" charset="0"/>
                <a:cs typeface="Calibri" panose="020F0502020204030204" charset="0"/>
              </a:rPr>
              <a:t>days</a:t>
            </a:r>
            <a:endParaRPr lang="en-US" altLang="zh-CN" sz="1600" spc="0" dirty="0">
              <a:ln>
                <a:noFill/>
              </a:ln>
              <a:solidFill>
                <a:schemeClr val="tx1"/>
              </a:solidFill>
              <a:uFillTx/>
              <a:latin typeface="Calibri" panose="020F0502020204030204" charset="0"/>
              <a:cs typeface="Calibri" panose="020F0502020204030204" charset="0"/>
            </a:endParaRPr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H:\PPT资料宣传\360冷冻\效果图\CPP007-手具\3.冷冻溶脂手具渲染-三号.png3.冷冻溶脂手具渲染-三号"/>
          <p:cNvPicPr>
            <a:picLocks noChangeAspect="1"/>
          </p:cNvPicPr>
          <p:nvPr/>
        </p:nvPicPr>
        <p:blipFill>
          <a:blip r:embed="rId1">
            <a:lum bright="64000" contrast="-70000"/>
          </a:blip>
          <a:srcRect l="32164" t="14451" r="29615" b="21416"/>
          <a:stretch>
            <a:fillRect/>
          </a:stretch>
        </p:blipFill>
        <p:spPr>
          <a:xfrm flipH="1">
            <a:off x="2678430" y="-635"/>
            <a:ext cx="4649470" cy="6554470"/>
          </a:xfrm>
          <a:prstGeom prst="rect">
            <a:avLst/>
          </a:prstGeom>
          <a:effectLst/>
        </p:spPr>
      </p:pic>
      <p:sp>
        <p:nvSpPr>
          <p:cNvPr id="17" name="Rectangle 11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-635" y="-5715"/>
            <a:ext cx="12192635" cy="6863715"/>
          </a:xfrm>
          <a:prstGeom prst="rect">
            <a:avLst/>
          </a:prstGeom>
          <a:gradFill rotWithShape="1">
            <a:gsLst>
              <a:gs pos="100000">
                <a:srgbClr val="F0F0F0">
                  <a:alpha val="0"/>
                </a:srgbClr>
              </a:gs>
              <a:gs pos="0">
                <a:srgbClr val="D7DBE1">
                  <a:alpha val="53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11" name="图片 10" descr="H:\PPT资料宣传\360冷冻\效果图\CPP007-手具\3.冷冻溶脂手具渲染-三号.png3.冷冻溶脂手具渲染-三号"/>
          <p:cNvPicPr>
            <a:picLocks noChangeAspect="1"/>
          </p:cNvPicPr>
          <p:nvPr/>
        </p:nvPicPr>
        <p:blipFill>
          <a:blip r:embed="rId1"/>
          <a:srcRect l="30467" r="29193" b="19968"/>
          <a:stretch>
            <a:fillRect/>
          </a:stretch>
        </p:blipFill>
        <p:spPr>
          <a:xfrm flipH="1">
            <a:off x="923925" y="-11430"/>
            <a:ext cx="2576195" cy="429323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2" t="13053" r="11069" b="49316"/>
          <a:stretch>
            <a:fillRect/>
          </a:stretch>
        </p:blipFill>
        <p:spPr>
          <a:xfrm>
            <a:off x="6131560" y="1279525"/>
            <a:ext cx="5423535" cy="4678680"/>
          </a:xfrm>
          <a:prstGeom prst="rect">
            <a:avLst/>
          </a:prstGeom>
          <a:effectLst>
            <a:outerShdw blurRad="190500" dist="279400" dir="13500000" sy="23000" kx="1200000" algn="br" rotWithShape="0">
              <a:prstClr val="black">
                <a:alpha val="13000"/>
              </a:prstClr>
            </a:outerShdw>
          </a:effectLst>
        </p:spPr>
      </p:pic>
      <p:sp>
        <p:nvSpPr>
          <p:cNvPr id="12" name="文本框 11"/>
          <p:cNvSpPr txBox="1"/>
          <p:nvPr/>
        </p:nvSpPr>
        <p:spPr>
          <a:xfrm>
            <a:off x="1371600" y="4577080"/>
            <a:ext cx="34887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Abdomen/Side</a:t>
            </a:r>
            <a:endParaRPr lang="en-US" altLang="zh-CN" sz="2400" b="1" dirty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B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ack </a:t>
            </a: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waist</a:t>
            </a:r>
            <a:endParaRPr lang="en-US" altLang="zh-CN" sz="2400" b="1" dirty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Back of thigh</a:t>
            </a:r>
            <a:endParaRPr lang="en-US" altLang="zh-CN" sz="2400" b="1" dirty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06170" y="4853940"/>
            <a:ext cx="265430" cy="26543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106170" y="5386705"/>
            <a:ext cx="265430" cy="26543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106170" y="5919470"/>
            <a:ext cx="265430" cy="26543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9926594" y="557238"/>
            <a:ext cx="2158313" cy="217120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5" name="Title 6"/>
          <p:cNvSpPr txBox="1"/>
          <p:nvPr>
            <p:custDataLst>
              <p:tags r:id="rId4"/>
            </p:custDataLst>
          </p:nvPr>
        </p:nvSpPr>
        <p:spPr>
          <a:xfrm>
            <a:off x="10020175" y="286385"/>
            <a:ext cx="1983105" cy="441325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non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 altLang="zh-CN" sz="2400" b="1" spc="251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5-1 </a:t>
            </a:r>
            <a:r>
              <a:rPr lang="en-US" altLang="zh-CN" sz="1600" b="1" spc="251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APPLICATOR</a:t>
            </a:r>
            <a:endParaRPr lang="zh-CN" altLang="en-US" sz="2800" b="1" spc="251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H:\PPT资料宣传\360冷冻\效果图\CPP007-手具\5.冷冻溶脂手具渲染-五号.png5.冷冻溶脂手具渲染-五号"/>
          <p:cNvPicPr>
            <a:picLocks noChangeAspect="1"/>
          </p:cNvPicPr>
          <p:nvPr/>
        </p:nvPicPr>
        <p:blipFill>
          <a:blip r:embed="rId1">
            <a:lum bright="64000" contrast="-70000"/>
          </a:blip>
          <a:srcRect l="28159" t="13873" r="26860" b="21286"/>
          <a:stretch>
            <a:fillRect/>
          </a:stretch>
        </p:blipFill>
        <p:spPr>
          <a:xfrm flipH="1">
            <a:off x="2466340" y="0"/>
            <a:ext cx="5194935" cy="6290310"/>
          </a:xfrm>
          <a:prstGeom prst="rect">
            <a:avLst/>
          </a:prstGeom>
          <a:noFill/>
          <a:effectLst/>
        </p:spPr>
      </p:pic>
      <p:sp>
        <p:nvSpPr>
          <p:cNvPr id="17" name="Rectangle 11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-635" y="-5715"/>
            <a:ext cx="12192635" cy="6863715"/>
          </a:xfrm>
          <a:prstGeom prst="rect">
            <a:avLst/>
          </a:prstGeom>
          <a:gradFill rotWithShape="1">
            <a:gsLst>
              <a:gs pos="100000">
                <a:srgbClr val="F0F0F0">
                  <a:alpha val="0"/>
                </a:srgbClr>
              </a:gs>
              <a:gs pos="0">
                <a:srgbClr val="D7DBE1">
                  <a:alpha val="53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7" name="图片 6" descr="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900" y="1280160"/>
            <a:ext cx="4975225" cy="4582795"/>
          </a:xfrm>
          <a:prstGeom prst="rect">
            <a:avLst/>
          </a:prstGeom>
          <a:effectLst>
            <a:outerShdw blurRad="114300" dist="241300" dir="13500000" sy="23000" kx="1200000" algn="br" rotWithShape="0">
              <a:prstClr val="black">
                <a:alpha val="13000"/>
              </a:prstClr>
            </a:outerShdw>
          </a:effectLst>
        </p:spPr>
      </p:pic>
      <p:pic>
        <p:nvPicPr>
          <p:cNvPr id="11" name="图片 10" descr="H:\PPT资料宣传\360冷冻\效果图\CPP007-手具\5.冷冻溶脂手具渲染-五号.png5.冷冻溶脂手具渲染-五号"/>
          <p:cNvPicPr>
            <a:picLocks noChangeAspect="1"/>
          </p:cNvPicPr>
          <p:nvPr/>
        </p:nvPicPr>
        <p:blipFill>
          <a:blip r:embed="rId1"/>
          <a:srcRect l="26221" r="24416" b="19968"/>
          <a:stretch>
            <a:fillRect/>
          </a:stretch>
        </p:blipFill>
        <p:spPr>
          <a:xfrm flipH="1">
            <a:off x="836295" y="0"/>
            <a:ext cx="2964180" cy="403860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3" name="文本框 12"/>
          <p:cNvSpPr txBox="1"/>
          <p:nvPr/>
        </p:nvSpPr>
        <p:spPr>
          <a:xfrm>
            <a:off x="1371548" y="4577215"/>
            <a:ext cx="1745672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Abdomen</a:t>
            </a:r>
            <a:endParaRPr lang="en-US" altLang="zh-CN" sz="2400" b="1" dirty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Back</a:t>
            </a:r>
            <a:endParaRPr lang="en-US" altLang="zh-CN" sz="2400" b="1" dirty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06170" y="4853940"/>
            <a:ext cx="265430" cy="26543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06170" y="5386705"/>
            <a:ext cx="265430" cy="26543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9926594" y="557238"/>
            <a:ext cx="2158313" cy="217120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6" name="Title 6"/>
          <p:cNvSpPr txBox="1"/>
          <p:nvPr>
            <p:custDataLst>
              <p:tags r:id="rId4"/>
            </p:custDataLst>
          </p:nvPr>
        </p:nvSpPr>
        <p:spPr>
          <a:xfrm>
            <a:off x="10020175" y="286385"/>
            <a:ext cx="2019935" cy="441325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non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 altLang="zh-CN" sz="2400" b="1" spc="251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5-2 </a:t>
            </a:r>
            <a:r>
              <a:rPr lang="en-US" altLang="zh-CN" sz="1600" b="1" spc="251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APPLICATOR</a:t>
            </a:r>
            <a:endParaRPr lang="zh-CN" altLang="en-US" sz="2800" b="1" spc="251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H:\PPT资料宣传\360冷冻\效果图\CPP007-手具\2.冷冻溶脂手具渲染-二号.png2.冷冻溶脂手具渲染-二号"/>
          <p:cNvPicPr>
            <a:picLocks noChangeAspect="1"/>
          </p:cNvPicPr>
          <p:nvPr/>
        </p:nvPicPr>
        <p:blipFill>
          <a:blip r:embed="rId1">
            <a:lum bright="64000" contrast="-70000"/>
          </a:blip>
          <a:srcRect l="32086" t="14860" r="29254" b="28592"/>
          <a:stretch>
            <a:fillRect/>
          </a:stretch>
        </p:blipFill>
        <p:spPr>
          <a:xfrm flipH="1">
            <a:off x="2356485" y="-11430"/>
            <a:ext cx="5231765" cy="6427470"/>
          </a:xfrm>
          <a:prstGeom prst="rect">
            <a:avLst/>
          </a:prstGeom>
          <a:effectLst/>
        </p:spPr>
      </p:pic>
      <p:sp>
        <p:nvSpPr>
          <p:cNvPr id="17" name="Rectangle 11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-635" y="-5715"/>
            <a:ext cx="12192635" cy="6863715"/>
          </a:xfrm>
          <a:prstGeom prst="rect">
            <a:avLst/>
          </a:prstGeom>
          <a:gradFill rotWithShape="1">
            <a:gsLst>
              <a:gs pos="100000">
                <a:srgbClr val="F0F0F0">
                  <a:alpha val="0"/>
                </a:srgbClr>
              </a:gs>
              <a:gs pos="0">
                <a:srgbClr val="D7DBE1">
                  <a:alpha val="53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10" name="图片 9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900" y="1280160"/>
            <a:ext cx="4975225" cy="4582795"/>
          </a:xfrm>
          <a:prstGeom prst="rect">
            <a:avLst/>
          </a:prstGeom>
          <a:effectLst>
            <a:outerShdw blurRad="114300" dist="241300" dir="13500000" sy="23000" kx="1200000" algn="br" rotWithShape="0">
              <a:prstClr val="black">
                <a:alpha val="13000"/>
              </a:prstClr>
            </a:outerShdw>
          </a:effectLst>
        </p:spPr>
      </p:pic>
      <p:pic>
        <p:nvPicPr>
          <p:cNvPr id="11" name="图片 10" descr="H:\PPT资料宣传\360冷冻\效果图\CPP007-手具\2.冷冻溶脂手具渲染-二号.png2.冷冻溶脂手具渲染-二号"/>
          <p:cNvPicPr>
            <a:picLocks noChangeAspect="1"/>
          </p:cNvPicPr>
          <p:nvPr/>
        </p:nvPicPr>
        <p:blipFill>
          <a:blip r:embed="rId1"/>
          <a:srcRect l="32850" r="30202" b="28768"/>
          <a:stretch>
            <a:fillRect/>
          </a:stretch>
        </p:blipFill>
        <p:spPr>
          <a:xfrm flipH="1">
            <a:off x="935990" y="0"/>
            <a:ext cx="2392680" cy="387413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1371547" y="4049992"/>
            <a:ext cx="24590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Upper Arm</a:t>
            </a:r>
            <a:endParaRPr lang="en-US" altLang="zh-CN" sz="2400" b="1" dirty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Abdomen/Side</a:t>
            </a:r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Back</a:t>
            </a:r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Thigh</a:t>
            </a:r>
            <a:endParaRPr lang="en-US" altLang="zh-CN" sz="2400" b="1" dirty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06170" y="4326717"/>
            <a:ext cx="265430" cy="26543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106170" y="4859482"/>
            <a:ext cx="265430" cy="26543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06170" y="5392247"/>
            <a:ext cx="265430" cy="26543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122645" y="5927706"/>
            <a:ext cx="265430" cy="26543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9926594" y="557238"/>
            <a:ext cx="2158313" cy="217120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6" name="Title 6"/>
          <p:cNvSpPr txBox="1"/>
          <p:nvPr>
            <p:custDataLst>
              <p:tags r:id="rId4"/>
            </p:custDataLst>
          </p:nvPr>
        </p:nvSpPr>
        <p:spPr>
          <a:xfrm>
            <a:off x="10020175" y="286385"/>
            <a:ext cx="2028825" cy="441325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non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 altLang="zh-CN" sz="2400" b="1" spc="251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5-3 </a:t>
            </a:r>
            <a:r>
              <a:rPr lang="en-US" altLang="zh-CN" sz="1600" b="1" spc="251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APPLICATOR</a:t>
            </a:r>
            <a:endParaRPr lang="zh-CN" altLang="en-US" sz="2800" b="1" spc="251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H:\PPT资料宣传\360冷冻\效果图\CPP007-手具\4.冷冻溶脂手具渲染-四号.png4.冷冻溶脂手具渲染-四号"/>
          <p:cNvPicPr>
            <a:picLocks noChangeAspect="1"/>
          </p:cNvPicPr>
          <p:nvPr/>
        </p:nvPicPr>
        <p:blipFill>
          <a:blip r:embed="rId1">
            <a:lum bright="64000" contrast="-70000"/>
          </a:blip>
          <a:srcRect l="29081" t="14451" r="22576" b="17659"/>
          <a:stretch>
            <a:fillRect/>
          </a:stretch>
        </p:blipFill>
        <p:spPr>
          <a:xfrm flipH="1">
            <a:off x="2020570" y="0"/>
            <a:ext cx="5436235" cy="6413500"/>
          </a:xfrm>
          <a:prstGeom prst="rect">
            <a:avLst/>
          </a:prstGeom>
          <a:effectLst/>
        </p:spPr>
      </p:pic>
      <p:sp>
        <p:nvSpPr>
          <p:cNvPr id="17" name="Rectangle 11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-635" y="-5715"/>
            <a:ext cx="12192635" cy="6863715"/>
          </a:xfrm>
          <a:prstGeom prst="rect">
            <a:avLst/>
          </a:prstGeom>
          <a:gradFill rotWithShape="1">
            <a:gsLst>
              <a:gs pos="100000">
                <a:srgbClr val="F0F0F0">
                  <a:alpha val="0"/>
                </a:srgbClr>
              </a:gs>
              <a:gs pos="0">
                <a:srgbClr val="D7DBE1">
                  <a:alpha val="53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5" name="图片 4" descr="4-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1724660"/>
            <a:ext cx="4975225" cy="4582795"/>
          </a:xfrm>
          <a:prstGeom prst="rect">
            <a:avLst/>
          </a:prstGeom>
          <a:effectLst>
            <a:outerShdw blurRad="114300" dist="241300" dir="13500000" sy="23000" kx="1200000" algn="br" rotWithShape="0">
              <a:prstClr val="black">
                <a:alpha val="13000"/>
              </a:prstClr>
            </a:outerShdw>
          </a:effectLst>
        </p:spPr>
      </p:pic>
      <p:pic>
        <p:nvPicPr>
          <p:cNvPr id="13" name="图片 12" descr="4-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7700" y="1724660"/>
            <a:ext cx="4975225" cy="4582795"/>
          </a:xfrm>
          <a:prstGeom prst="rect">
            <a:avLst/>
          </a:prstGeom>
          <a:effectLst>
            <a:outerShdw blurRad="114300" dist="241300" dir="13500000" sy="23000" kx="1200000" algn="br" rotWithShape="0">
              <a:prstClr val="black">
                <a:alpha val="13000"/>
              </a:prstClr>
            </a:outerShdw>
          </a:effectLst>
        </p:spPr>
      </p:pic>
      <p:pic>
        <p:nvPicPr>
          <p:cNvPr id="11" name="图片 10" descr="H:\PPT资料宣传\360冷冻\效果图\CPP007-手具\4.冷冻溶脂手具渲染-四号.png4.冷冻溶脂手具渲染-四号"/>
          <p:cNvPicPr>
            <a:picLocks noChangeAspect="1"/>
          </p:cNvPicPr>
          <p:nvPr/>
        </p:nvPicPr>
        <p:blipFill>
          <a:blip r:embed="rId1"/>
          <a:srcRect l="27734" r="22293" b="18073"/>
          <a:stretch>
            <a:fillRect/>
          </a:stretch>
        </p:blipFill>
        <p:spPr>
          <a:xfrm flipH="1">
            <a:off x="784225" y="-11430"/>
            <a:ext cx="2964180" cy="408241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1371547" y="4577215"/>
            <a:ext cx="43702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Thigh(front, back, left and right)</a:t>
            </a:r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Waist </a:t>
            </a: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side</a:t>
            </a:r>
            <a:endParaRPr lang="en-US" altLang="zh-CN" sz="2400" b="1" dirty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06170" y="4853940"/>
            <a:ext cx="265430" cy="26543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06170" y="5386705"/>
            <a:ext cx="265430" cy="26543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9926594" y="557238"/>
            <a:ext cx="2158313" cy="217120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6" name="Title 6"/>
          <p:cNvSpPr txBox="1"/>
          <p:nvPr>
            <p:custDataLst>
              <p:tags r:id="rId5"/>
            </p:custDataLst>
          </p:nvPr>
        </p:nvSpPr>
        <p:spPr>
          <a:xfrm>
            <a:off x="10020175" y="286385"/>
            <a:ext cx="2032205" cy="442429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non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 altLang="zh-CN" sz="2400" b="1" spc="251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5-4 </a:t>
            </a:r>
            <a:r>
              <a:rPr lang="en-US" altLang="zh-CN" sz="1600" b="1" spc="251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APPLICATOR</a:t>
            </a:r>
            <a:endParaRPr lang="zh-CN" altLang="en-US" sz="2800" b="1" spc="251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.冷冻溶脂手具渲染-一号"/>
          <p:cNvPicPr>
            <a:picLocks noChangeAspect="1"/>
          </p:cNvPicPr>
          <p:nvPr/>
        </p:nvPicPr>
        <p:blipFill>
          <a:blip r:embed="rId1">
            <a:lum bright="70000" contrast="-76000"/>
          </a:blip>
          <a:srcRect l="34837" t="14826" r="31003" b="34642"/>
          <a:stretch>
            <a:fillRect/>
          </a:stretch>
        </p:blipFill>
        <p:spPr>
          <a:xfrm flipH="1">
            <a:off x="2719705" y="-1270"/>
            <a:ext cx="5224780" cy="6492875"/>
          </a:xfrm>
          <a:prstGeom prst="rect">
            <a:avLst/>
          </a:prstGeom>
          <a:effectLst/>
        </p:spPr>
      </p:pic>
      <p:sp>
        <p:nvSpPr>
          <p:cNvPr id="17" name="Rectangle 11" descr="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"/>
          <p:cNvSpPr/>
          <p:nvPr/>
        </p:nvSpPr>
        <p:spPr>
          <a:xfrm>
            <a:off x="-635" y="-5715"/>
            <a:ext cx="12192635" cy="6863715"/>
          </a:xfrm>
          <a:prstGeom prst="rect">
            <a:avLst/>
          </a:prstGeom>
          <a:gradFill rotWithShape="1">
            <a:gsLst>
              <a:gs pos="100000">
                <a:srgbClr val="F0F0F0">
                  <a:alpha val="0"/>
                </a:srgbClr>
              </a:gs>
              <a:gs pos="0">
                <a:srgbClr val="D7DBE1">
                  <a:alpha val="53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9926594" y="557238"/>
            <a:ext cx="2158313" cy="217120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Title 6"/>
          <p:cNvSpPr txBox="1"/>
          <p:nvPr>
            <p:custDataLst>
              <p:tags r:id="rId3"/>
            </p:custDataLst>
          </p:nvPr>
        </p:nvSpPr>
        <p:spPr>
          <a:xfrm>
            <a:off x="10020175" y="286385"/>
            <a:ext cx="2030730" cy="441325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non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 altLang="zh-CN" sz="2400" b="1" spc="251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5-5 </a:t>
            </a:r>
            <a:r>
              <a:rPr lang="en-US" altLang="zh-CN" sz="1600" b="1" spc="251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Impact" panose="020B0806030902050204" charset="0"/>
                <a:ea typeface="微软雅黑" panose="020B0503020204020204" charset="-122"/>
                <a:cs typeface="Impact" panose="020B0806030902050204" charset="0"/>
                <a:sym typeface="+mn-ea"/>
              </a:rPr>
              <a:t>APPLICATOR</a:t>
            </a:r>
            <a:endParaRPr lang="zh-CN" altLang="en-US" sz="2800" b="1" spc="251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Impact" panose="020B0806030902050204" charset="0"/>
              <a:ea typeface="微软雅黑" panose="020B0503020204020204" charset="-122"/>
              <a:cs typeface="Impact" panose="020B0806030902050204" charset="0"/>
              <a:sym typeface="+mn-ea"/>
            </a:endParaRPr>
          </a:p>
        </p:txBody>
      </p:sp>
      <p:pic>
        <p:nvPicPr>
          <p:cNvPr id="6" name="图片 5" descr="1号"/>
          <p:cNvPicPr>
            <a:picLocks noChangeAspect="1"/>
          </p:cNvPicPr>
          <p:nvPr/>
        </p:nvPicPr>
        <p:blipFill>
          <a:blip r:embed="rId4"/>
          <a:srcRect l="13241" t="12880" r="14740" b="49333"/>
          <a:stretch>
            <a:fillRect/>
          </a:stretch>
        </p:blipFill>
        <p:spPr>
          <a:xfrm>
            <a:off x="6249670" y="1219200"/>
            <a:ext cx="5055870" cy="4718050"/>
          </a:xfrm>
          <a:prstGeom prst="rect">
            <a:avLst/>
          </a:prstGeom>
          <a:effectLst>
            <a:outerShdw blurRad="114300" dist="241300" dir="13500000" sy="23000" kx="1200000" algn="br" rotWithShape="0">
              <a:prstClr val="black">
                <a:alpha val="13000"/>
              </a:prstClr>
            </a:outerShdw>
          </a:effectLst>
        </p:spPr>
      </p:pic>
      <p:pic>
        <p:nvPicPr>
          <p:cNvPr id="11" name="图片 10" descr="1.冷冻溶脂手具渲染-一号"/>
          <p:cNvPicPr>
            <a:picLocks noChangeAspect="1"/>
          </p:cNvPicPr>
          <p:nvPr/>
        </p:nvPicPr>
        <p:blipFill>
          <a:blip r:embed="rId1"/>
          <a:srcRect l="34837" r="31003" b="34642"/>
          <a:stretch>
            <a:fillRect/>
          </a:stretch>
        </p:blipFill>
        <p:spPr>
          <a:xfrm flipH="1">
            <a:off x="1062990" y="0"/>
            <a:ext cx="2362835" cy="379793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3" name="文本框 12"/>
          <p:cNvSpPr txBox="1"/>
          <p:nvPr/>
        </p:nvSpPr>
        <p:spPr>
          <a:xfrm>
            <a:off x="1371548" y="4577215"/>
            <a:ext cx="25084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Double Chin</a:t>
            </a:r>
            <a:endParaRPr lang="en-US" altLang="zh-CN" sz="2400" b="1" dirty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Bra 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Fat</a:t>
            </a:r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inside of knee</a:t>
            </a:r>
            <a:endParaRPr lang="en-US" altLang="zh-CN" sz="2400" b="1" dirty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06170" y="4853940"/>
            <a:ext cx="265430" cy="26543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06170" y="5386705"/>
            <a:ext cx="265430" cy="26543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106170" y="5889213"/>
            <a:ext cx="265430" cy="26543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平行四边形 14"/>
          <p:cNvSpPr/>
          <p:nvPr/>
        </p:nvSpPr>
        <p:spPr>
          <a:xfrm>
            <a:off x="4659630" y="0"/>
            <a:ext cx="2528570" cy="6858000"/>
          </a:xfrm>
          <a:prstGeom prst="parallelogram">
            <a:avLst>
              <a:gd name="adj" fmla="val 72978"/>
            </a:avLst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标题 3"/>
          <p:cNvSpPr>
            <a:spLocks noGrp="1"/>
          </p:cNvSpPr>
          <p:nvPr/>
        </p:nvSpPr>
        <p:spPr>
          <a:xfrm>
            <a:off x="527685" y="390525"/>
            <a:ext cx="3566795" cy="675005"/>
          </a:xfrm>
          <a:prstGeom prst="rect">
            <a:avLst/>
          </a:prstGeom>
        </p:spPr>
        <p:txBody>
          <a:bodyPr vert="horz" lIns="90000" tIns="46800" rIns="90000" bIns="46800" rtlCol="0" anchor="b" anchorCtr="0"/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sz="4000" b="0" kern="700" cap="all" spc="0" dirty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  <a:sym typeface="+mn-ea"/>
              </a:rPr>
              <a:t>Advantages  </a:t>
            </a:r>
            <a:endParaRPr lang="en-US" sz="4000" kern="700" cap="all" spc="0" baseline="300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tx2">
                      <a:lumMod val="90000"/>
                      <a:lumOff val="10000"/>
                    </a:schemeClr>
                  </a:gs>
                </a:gsLst>
                <a:lin ang="5400000" scaled="0"/>
              </a:gradFill>
              <a:latin typeface="Impact" panose="020B0806030902050204" charset="0"/>
              <a:cs typeface="Impact" panose="020B0806030902050204" charset="0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308090" y="1137285"/>
            <a:ext cx="5682615" cy="4137025"/>
            <a:chOff x="7251" y="1223"/>
            <a:chExt cx="11948" cy="8734"/>
          </a:xfrm>
        </p:grpSpPr>
        <p:pic>
          <p:nvPicPr>
            <p:cNvPr id="2" name="图片 1" descr="7.手具-过滤棉.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251" y="1223"/>
              <a:ext cx="11949" cy="8735"/>
            </a:xfrm>
            <a:prstGeom prst="rect">
              <a:avLst/>
            </a:prstGeom>
          </p:spPr>
        </p:pic>
        <p:sp>
          <p:nvSpPr>
            <p:cNvPr id="6" name="任意多边形 5"/>
            <p:cNvSpPr/>
            <p:nvPr/>
          </p:nvSpPr>
          <p:spPr>
            <a:xfrm>
              <a:off x="7712" y="7319"/>
              <a:ext cx="3591" cy="1274"/>
            </a:xfrm>
            <a:custGeom>
              <a:avLst/>
              <a:gdLst>
                <a:gd name="connsiteX0" fmla="*/ 0 w 3591"/>
                <a:gd name="connsiteY0" fmla="*/ 2205 h 2205"/>
                <a:gd name="connsiteX1" fmla="*/ 0 w 3591"/>
                <a:gd name="connsiteY1" fmla="*/ 0 h 2205"/>
                <a:gd name="connsiteX2" fmla="*/ 3591 w 3591"/>
                <a:gd name="connsiteY2" fmla="*/ 0 h 2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91" h="2205">
                  <a:moveTo>
                    <a:pt x="0" y="2205"/>
                  </a:moveTo>
                  <a:lnTo>
                    <a:pt x="0" y="0"/>
                  </a:lnTo>
                  <a:lnTo>
                    <a:pt x="3591" y="0"/>
                  </a:lnTo>
                </a:path>
              </a:pathLst>
            </a:custGeom>
            <a:noFill/>
            <a:ln w="1905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 rot="10800000">
              <a:off x="8753" y="8227"/>
              <a:ext cx="3591" cy="1297"/>
            </a:xfrm>
            <a:custGeom>
              <a:avLst/>
              <a:gdLst>
                <a:gd name="connsiteX0" fmla="*/ 0 w 3591"/>
                <a:gd name="connsiteY0" fmla="*/ 2205 h 2205"/>
                <a:gd name="connsiteX1" fmla="*/ 0 w 3591"/>
                <a:gd name="connsiteY1" fmla="*/ 0 h 2205"/>
                <a:gd name="connsiteX2" fmla="*/ 3591 w 3591"/>
                <a:gd name="connsiteY2" fmla="*/ 0 h 2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91" h="2205">
                  <a:moveTo>
                    <a:pt x="0" y="2205"/>
                  </a:moveTo>
                  <a:lnTo>
                    <a:pt x="0" y="0"/>
                  </a:lnTo>
                  <a:lnTo>
                    <a:pt x="3591" y="0"/>
                  </a:lnTo>
                </a:path>
              </a:pathLst>
            </a:custGeom>
            <a:noFill/>
            <a:ln w="1905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14935" y="1508"/>
              <a:ext cx="3206" cy="3206"/>
            </a:xfrm>
            <a:prstGeom prst="ellipse">
              <a:avLst/>
            </a:prstGeom>
            <a:noFill/>
            <a:ln w="1905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平行四边形 3"/>
          <p:cNvSpPr/>
          <p:nvPr/>
        </p:nvSpPr>
        <p:spPr>
          <a:xfrm>
            <a:off x="4410075" y="215900"/>
            <a:ext cx="2409190" cy="6426200"/>
          </a:xfrm>
          <a:prstGeom prst="parallelogram">
            <a:avLst>
              <a:gd name="adj" fmla="val 72978"/>
            </a:avLst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601345" y="1403985"/>
            <a:ext cx="4057650" cy="4057650"/>
            <a:chOff x="1921" y="2024"/>
            <a:chExt cx="8270" cy="8270"/>
          </a:xfrm>
        </p:grpSpPr>
        <p:sp>
          <p:nvSpPr>
            <p:cNvPr id="14" name="椭圆 13"/>
            <p:cNvSpPr/>
            <p:nvPr/>
          </p:nvSpPr>
          <p:spPr>
            <a:xfrm>
              <a:off x="1921" y="2024"/>
              <a:ext cx="8271" cy="8271"/>
            </a:xfrm>
            <a:prstGeom prst="ellipse">
              <a:avLst/>
            </a:prstGeom>
            <a:solidFill>
              <a:srgbClr val="FAFA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28" r="3573" b="18024"/>
            <a:stretch>
              <a:fillRect/>
            </a:stretch>
          </p:blipFill>
          <p:spPr>
            <a:xfrm rot="420000">
              <a:off x="2246" y="2903"/>
              <a:ext cx="7906" cy="6553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7906" h="6553">
                  <a:moveTo>
                    <a:pt x="1307" y="0"/>
                  </a:moveTo>
                  <a:lnTo>
                    <a:pt x="6232" y="0"/>
                  </a:lnTo>
                  <a:lnTo>
                    <a:pt x="6237" y="4"/>
                  </a:lnTo>
                  <a:cubicBezTo>
                    <a:pt x="7113" y="655"/>
                    <a:pt x="7731" y="1650"/>
                    <a:pt x="7875" y="2819"/>
                  </a:cubicBezTo>
                  <a:cubicBezTo>
                    <a:pt x="8056" y="4289"/>
                    <a:pt x="7441" y="5673"/>
                    <a:pt x="6369" y="6541"/>
                  </a:cubicBezTo>
                  <a:lnTo>
                    <a:pt x="6354" y="6553"/>
                  </a:lnTo>
                  <a:lnTo>
                    <a:pt x="1188" y="6553"/>
                  </a:lnTo>
                  <a:lnTo>
                    <a:pt x="1185" y="6551"/>
                  </a:lnTo>
                  <a:cubicBezTo>
                    <a:pt x="682" y="6148"/>
                    <a:pt x="272" y="5628"/>
                    <a:pt x="0" y="5025"/>
                  </a:cubicBezTo>
                  <a:lnTo>
                    <a:pt x="0" y="5025"/>
                  </a:lnTo>
                  <a:lnTo>
                    <a:pt x="0" y="1622"/>
                  </a:lnTo>
                  <a:lnTo>
                    <a:pt x="19" y="1580"/>
                  </a:lnTo>
                  <a:cubicBezTo>
                    <a:pt x="307" y="963"/>
                    <a:pt x="744" y="423"/>
                    <a:pt x="1290" y="13"/>
                  </a:cubicBezTo>
                  <a:lnTo>
                    <a:pt x="1307" y="0"/>
                  </a:lnTo>
                  <a:close/>
                </a:path>
              </a:pathLst>
            </a:custGeom>
          </p:spPr>
        </p:pic>
      </p:grpSp>
      <p:sp>
        <p:nvSpPr>
          <p:cNvPr id="11" name="文本框 10"/>
          <p:cNvSpPr txBox="1"/>
          <p:nvPr/>
        </p:nvSpPr>
        <p:spPr>
          <a:xfrm>
            <a:off x="1270000" y="5800725"/>
            <a:ext cx="3348166" cy="810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sz="3600" kern="700" baseline="30000" dirty="0" err="1" smtClean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  <a:sym typeface="+mn-ea"/>
              </a:rPr>
              <a:t>Medical silicone, safe and comfortable</a:t>
            </a:r>
            <a:endParaRPr lang="en-US" sz="3600" kern="700" baseline="30000" dirty="0" err="1" smtClean="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tx2">
                      <a:lumMod val="90000"/>
                      <a:lumOff val="10000"/>
                    </a:schemeClr>
                  </a:gs>
                </a:gsLst>
                <a:lin ang="5400000" scaled="0"/>
              </a:gradFill>
              <a:latin typeface="Impact" panose="020B0806030902050204" charset="0"/>
              <a:cs typeface="Impact" panose="020B0806030902050204" charset="0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34720" y="5800725"/>
            <a:ext cx="265430" cy="26543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8289290" y="5800725"/>
            <a:ext cx="3742930" cy="810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/>
            <a:r>
              <a:rPr sz="3600" b="1" kern="700" baseline="3000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  <a:sym typeface="+mn-ea"/>
              </a:rPr>
              <a:t>Medical filter cotton, effectively filter debris</a:t>
            </a:r>
            <a:endParaRPr sz="3600" b="1" kern="700" baseline="300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tx2">
                      <a:lumMod val="90000"/>
                      <a:lumOff val="10000"/>
                    </a:schemeClr>
                  </a:gs>
                </a:gsLst>
                <a:lin ang="5400000" scaled="0"/>
              </a:gradFill>
              <a:latin typeface="Impact" panose="020B0806030902050204" charset="0"/>
              <a:cs typeface="Impact" panose="020B0806030902050204" charset="0"/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954010" y="5800725"/>
            <a:ext cx="265430" cy="26543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 descr="6893139f1ef7a787c68d81ae03d1b0890a403725e604-vayrma_fw1200"/>
          <p:cNvPicPr>
            <a:picLocks noChangeAspect="1"/>
          </p:cNvPicPr>
          <p:nvPr/>
        </p:nvPicPr>
        <p:blipFill>
          <a:blip r:embed="rId1">
            <a:grayscl/>
          </a:blip>
          <a:srcRect l="20781" r="24347"/>
          <a:stretch>
            <a:fillRect/>
          </a:stretch>
        </p:blipFill>
        <p:spPr>
          <a:xfrm>
            <a:off x="6499225" y="0"/>
            <a:ext cx="5667375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71490" y="1743292"/>
            <a:ext cx="5810947" cy="4732438"/>
            <a:chOff x="2459" y="3181"/>
            <a:chExt cx="8606" cy="7009"/>
          </a:xfrm>
        </p:grpSpPr>
        <p:pic>
          <p:nvPicPr>
            <p:cNvPr id="12" name="图片 11" descr="C:\Users\Administrator\Desktop\图片2.png图片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3049" y="6539"/>
              <a:ext cx="2250" cy="3651"/>
            </a:xfrm>
            <a:prstGeom prst="rect">
              <a:avLst/>
            </a:prstGeom>
          </p:spPr>
        </p:pic>
        <p:cxnSp>
          <p:nvCxnSpPr>
            <p:cNvPr id="9" name="直接连接符 8"/>
            <p:cNvCxnSpPr/>
            <p:nvPr/>
          </p:nvCxnSpPr>
          <p:spPr>
            <a:xfrm flipV="1">
              <a:off x="3833" y="4628"/>
              <a:ext cx="1328" cy="27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V="1">
              <a:off x="4482" y="7316"/>
              <a:ext cx="3197" cy="7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2459" y="3181"/>
              <a:ext cx="1244" cy="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latin typeface="Calibri" panose="020F0502020204030204" charset="0"/>
                </a:rPr>
                <a:t>heating</a:t>
              </a:r>
              <a:endParaRPr lang="zh-CN" altLang="en-US" sz="1600">
                <a:latin typeface="Calibri" panose="020F050202020403020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2469" y="3737"/>
              <a:ext cx="1233" cy="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>
                  <a:latin typeface="Calibri" panose="020F0502020204030204" charset="0"/>
                </a:rPr>
                <a:t>Cooling</a:t>
              </a:r>
              <a:endParaRPr lang="en-US" altLang="zh-CN" sz="1600">
                <a:latin typeface="Calibri" panose="020F050202020403020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473" y="4272"/>
              <a:ext cx="1480" cy="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>
                  <a:latin typeface="Calibri" panose="020F0502020204030204" charset="0"/>
                </a:rPr>
                <a:t>Vacuum</a:t>
              </a:r>
              <a:endParaRPr lang="en-US" altLang="zh-CN" sz="1600">
                <a:latin typeface="Calibri" panose="020F050202020403020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504" y="3828"/>
              <a:ext cx="928" cy="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>
                  <a:latin typeface="Calibri" panose="020F0502020204030204" charset="0"/>
                </a:rPr>
                <a:t>Time</a:t>
              </a:r>
              <a:endParaRPr lang="en-US" altLang="zh-CN" sz="1600">
                <a:latin typeface="Calibri" panose="020F050202020403020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9373" y="5672"/>
              <a:ext cx="1692" cy="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Calibri" panose="020F0502020204030204" charset="0"/>
                </a:rPr>
                <a:t>S</a:t>
              </a:r>
              <a:r>
                <a:rPr sz="1600">
                  <a:latin typeface="Calibri" panose="020F0502020204030204" charset="0"/>
                </a:rPr>
                <a:t>tart/</a:t>
              </a:r>
              <a:r>
                <a:rPr lang="en-US" sz="1600">
                  <a:latin typeface="Calibri" panose="020F0502020204030204" charset="0"/>
                </a:rPr>
                <a:t>S</a:t>
              </a:r>
              <a:r>
                <a:rPr sz="1600">
                  <a:latin typeface="Calibri" panose="020F0502020204030204" charset="0"/>
                </a:rPr>
                <a:t>top</a:t>
              </a:r>
              <a:endParaRPr sz="1600">
                <a:latin typeface="Calibri" panose="020F0502020204030204" charset="0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6170" y="1247775"/>
            <a:ext cx="2194560" cy="3292475"/>
          </a:xfrm>
          <a:prstGeom prst="rect">
            <a:avLst/>
          </a:prstGeom>
        </p:spPr>
      </p:pic>
      <p:sp>
        <p:nvSpPr>
          <p:cNvPr id="26" name="标题 3"/>
          <p:cNvSpPr>
            <a:spLocks noGrp="1"/>
          </p:cNvSpPr>
          <p:nvPr/>
        </p:nvSpPr>
        <p:spPr>
          <a:xfrm>
            <a:off x="527684" y="306705"/>
            <a:ext cx="7026797" cy="67500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sz="4000" b="0" kern="700" cap="all" spc="0" dirty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  <a:sym typeface="+mn-ea"/>
              </a:rPr>
              <a:t>Advantages</a:t>
            </a:r>
            <a:r>
              <a:rPr lang="en-US" sz="3200" b="0" kern="700" cap="all" spc="0" dirty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  <a:sym typeface="+mn-ea"/>
              </a:rPr>
              <a:t> </a:t>
            </a:r>
            <a:r>
              <a:rPr lang="en-US" altLang="zh-CN" sz="3600" kern="700" cap="all" spc="0" baseline="30000" dirty="0" smtClean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  <a:sym typeface="+mn-ea"/>
              </a:rPr>
              <a:t>Humanized </a:t>
            </a:r>
            <a:r>
              <a:rPr lang="en-US" altLang="zh-CN" sz="3600" kern="700" cap="all" spc="0" baseline="30000" dirty="0" err="1" smtClean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  <a:sym typeface="+mn-ea"/>
              </a:rPr>
              <a:t>toouch</a:t>
            </a:r>
            <a:r>
              <a:rPr lang="en-US" altLang="zh-CN" sz="3600" kern="700" cap="all" spc="0" baseline="30000" dirty="0" smtClean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  <a:sym typeface="+mn-ea"/>
              </a:rPr>
              <a:t> </a:t>
            </a:r>
            <a:r>
              <a:rPr lang="en-US" altLang="zh-CN" sz="3600" kern="700" cap="all" spc="0" baseline="30000" dirty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  <a:sym typeface="+mn-ea"/>
              </a:rPr>
              <a:t>screen</a:t>
            </a:r>
            <a:endParaRPr lang="zh-CN" altLang="en-US" sz="3600" kern="700" cap="all" spc="0" baseline="30000" dirty="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tx2">
                      <a:lumMod val="90000"/>
                      <a:lumOff val="10000"/>
                    </a:schemeClr>
                  </a:gs>
                </a:gsLst>
                <a:lin ang="5400000" scaled="0"/>
              </a:gradFill>
              <a:latin typeface="Impact" panose="020B0806030902050204" charset="0"/>
              <a:cs typeface="Impact" panose="020B0806030902050204" charset="0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711950" y="0"/>
            <a:ext cx="5494655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箭头连接符 4"/>
          <p:cNvCxnSpPr/>
          <p:nvPr/>
        </p:nvCxnSpPr>
        <p:spPr>
          <a:xfrm>
            <a:off x="1411605" y="1917700"/>
            <a:ext cx="1175385" cy="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>
            <a:off x="1411605" y="2283460"/>
            <a:ext cx="1127760" cy="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1411605" y="2649220"/>
            <a:ext cx="1194435" cy="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5209540" y="1352550"/>
            <a:ext cx="12903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600">
                <a:latin typeface="Calibri" panose="020F0502020204030204" charset="0"/>
              </a:rPr>
              <a:t>L</a:t>
            </a:r>
            <a:r>
              <a:rPr sz="1600">
                <a:latin typeface="Calibri" panose="020F0502020204030204" charset="0"/>
              </a:rPr>
              <a:t>ock/</a:t>
            </a:r>
            <a:r>
              <a:rPr lang="en-US" sz="1600">
                <a:latin typeface="Calibri" panose="020F0502020204030204" charset="0"/>
              </a:rPr>
              <a:t>U</a:t>
            </a:r>
            <a:r>
              <a:rPr sz="1600">
                <a:latin typeface="Calibri" panose="020F0502020204030204" charset="0"/>
              </a:rPr>
              <a:t>nlock</a:t>
            </a:r>
            <a:endParaRPr sz="1600">
              <a:latin typeface="Calibri" panose="020F0502020204030204" charset="0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>
            <a:off x="4385310" y="1517650"/>
            <a:ext cx="856615" cy="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4341495" y="2344420"/>
            <a:ext cx="1026160" cy="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>
            <a:off x="3708400" y="3606800"/>
            <a:ext cx="1552575" cy="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26670"/>
            <a:ext cx="12214860" cy="6858000"/>
          </a:xfrm>
          <a:prstGeom prst="rect">
            <a:avLst/>
          </a:prstGeom>
          <a:gradFill rotWithShape="1">
            <a:gsLst>
              <a:gs pos="100000">
                <a:srgbClr val="F0F0F0">
                  <a:alpha val="0"/>
                </a:srgbClr>
              </a:gs>
              <a:gs pos="0">
                <a:srgbClr val="D7DBE1">
                  <a:alpha val="53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id-ID">
              <a:latin typeface="字魂36号-正文宋楷" panose="02000000000000000000" pitchFamily="2" charset="-122"/>
              <a:ea typeface="字魂36号-正文宋楷" panose="02000000000000000000" pitchFamily="2" charset="-122"/>
              <a:sym typeface="+mn-ea"/>
            </a:endParaRPr>
          </a:p>
        </p:txBody>
      </p:sp>
      <p:sp>
        <p:nvSpPr>
          <p:cNvPr id="10" name="标题 3"/>
          <p:cNvSpPr>
            <a:spLocks noGrp="1"/>
          </p:cNvSpPr>
          <p:nvPr/>
        </p:nvSpPr>
        <p:spPr>
          <a:xfrm>
            <a:off x="504825" y="368300"/>
            <a:ext cx="2904490" cy="58991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altLang="zh-CN" sz="4000" b="0" kern="700" cap="all" spc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</a:rPr>
              <a:t>UI Interface</a:t>
            </a:r>
            <a:endParaRPr altLang="zh-CN" sz="4000" b="0" kern="700" cap="all" spc="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tx2">
                      <a:lumMod val="90000"/>
                      <a:lumOff val="10000"/>
                    </a:schemeClr>
                  </a:gs>
                </a:gsLst>
                <a:lin ang="5400000" scaled="0"/>
              </a:gradFill>
              <a:latin typeface="Impact" panose="020B0806030902050204" charset="0"/>
              <a:cs typeface="Impact" panose="020B0806030902050204" charset="0"/>
            </a:endParaRPr>
          </a:p>
        </p:txBody>
      </p:sp>
      <p:pic>
        <p:nvPicPr>
          <p:cNvPr id="2" name="图片 1" descr="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3270" y="1283335"/>
            <a:ext cx="2592705" cy="4612640"/>
          </a:xfrm>
          <a:prstGeom prst="rect">
            <a:avLst/>
          </a:prstGeom>
        </p:spPr>
      </p:pic>
      <p:pic>
        <p:nvPicPr>
          <p:cNvPr id="6" name="图片 5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9055" y="1282700"/>
            <a:ext cx="2534920" cy="4508500"/>
          </a:xfrm>
          <a:prstGeom prst="rect">
            <a:avLst/>
          </a:prstGeom>
        </p:spPr>
      </p:pic>
      <p:cxnSp>
        <p:nvCxnSpPr>
          <p:cNvPr id="8" name="肘形连接符 7"/>
          <p:cNvCxnSpPr>
            <a:stCxn id="15" idx="3"/>
          </p:cNvCxnSpPr>
          <p:nvPr/>
        </p:nvCxnSpPr>
        <p:spPr>
          <a:xfrm>
            <a:off x="2183130" y="2714625"/>
            <a:ext cx="1336040" cy="3175"/>
          </a:xfrm>
          <a:prstGeom prst="bentConnector2">
            <a:avLst/>
          </a:prstGeom>
          <a:ln>
            <a:solidFill>
              <a:srgbClr val="BEBEBE"/>
            </a:solidFill>
            <a:headEnd type="oval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984885" y="2545715"/>
            <a:ext cx="119824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>
                <a:latin typeface="Calibri" panose="020F0502020204030204" charset="0"/>
              </a:rPr>
              <a:t>Smart mode</a:t>
            </a:r>
            <a:endParaRPr lang="en-US" altLang="zh-CN" sz="1600">
              <a:latin typeface="Calibri" panose="020F0502020204030204" charset="0"/>
            </a:endParaRPr>
          </a:p>
        </p:txBody>
      </p:sp>
      <p:cxnSp>
        <p:nvCxnSpPr>
          <p:cNvPr id="7" name="肘形连接符 6"/>
          <p:cNvCxnSpPr>
            <a:stCxn id="9" idx="3"/>
          </p:cNvCxnSpPr>
          <p:nvPr/>
        </p:nvCxnSpPr>
        <p:spPr>
          <a:xfrm>
            <a:off x="2127250" y="3937000"/>
            <a:ext cx="1336040" cy="3175"/>
          </a:xfrm>
          <a:prstGeom prst="bentConnector2">
            <a:avLst/>
          </a:prstGeom>
          <a:ln>
            <a:solidFill>
              <a:srgbClr val="BEBEBE"/>
            </a:solidFill>
            <a:headEnd type="oval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091565" y="3768090"/>
            <a:ext cx="103568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>
                <a:latin typeface="Calibri" panose="020F0502020204030204" charset="0"/>
              </a:rPr>
              <a:t>Fast mode</a:t>
            </a:r>
            <a:endParaRPr lang="en-US" altLang="zh-CN" sz="1600">
              <a:latin typeface="Calibri" panose="020F0502020204030204" charset="0"/>
            </a:endParaRPr>
          </a:p>
        </p:txBody>
      </p:sp>
      <p:cxnSp>
        <p:nvCxnSpPr>
          <p:cNvPr id="11" name="直接箭头连接符 10"/>
          <p:cNvCxnSpPr>
            <a:stCxn id="12" idx="1"/>
            <a:endCxn id="19" idx="3"/>
          </p:cNvCxnSpPr>
          <p:nvPr/>
        </p:nvCxnSpPr>
        <p:spPr>
          <a:xfrm flipH="1">
            <a:off x="7449820" y="3360420"/>
            <a:ext cx="1892300" cy="0"/>
          </a:xfrm>
          <a:prstGeom prst="straightConnector1">
            <a:avLst/>
          </a:prstGeom>
          <a:ln>
            <a:solidFill>
              <a:srgbClr val="BEBEBE"/>
            </a:solidFill>
            <a:headEnd type="oval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9342120" y="3191510"/>
            <a:ext cx="184086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dirty="0">
                <a:latin typeface="Calibri" panose="020F0502020204030204" charset="0"/>
              </a:rPr>
              <a:t>Select cooling mode</a:t>
            </a:r>
            <a:endParaRPr lang="zh-CN" altLang="en-US" sz="1600" dirty="0">
              <a:latin typeface="Calibri" panose="020F0502020204030204" charset="0"/>
            </a:endParaRPr>
          </a:p>
        </p:txBody>
      </p:sp>
      <p:cxnSp>
        <p:nvCxnSpPr>
          <p:cNvPr id="16" name="直接箭头连接符 15"/>
          <p:cNvCxnSpPr>
            <a:stCxn id="17" idx="1"/>
            <a:endCxn id="18" idx="3"/>
          </p:cNvCxnSpPr>
          <p:nvPr/>
        </p:nvCxnSpPr>
        <p:spPr>
          <a:xfrm flipH="1" flipV="1">
            <a:off x="8187055" y="3848100"/>
            <a:ext cx="1155065" cy="12700"/>
          </a:xfrm>
          <a:prstGeom prst="straightConnector1">
            <a:avLst/>
          </a:prstGeom>
          <a:ln>
            <a:solidFill>
              <a:srgbClr val="BEBEBE"/>
            </a:solidFill>
            <a:headEnd type="oval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9342120" y="3691890"/>
            <a:ext cx="187071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>
                <a:latin typeface="Calibri" panose="020F0502020204030204" charset="0"/>
              </a:rPr>
              <a:t>Choose fat thickness</a:t>
            </a:r>
            <a:endParaRPr lang="zh-CN" altLang="en-US" sz="1600">
              <a:latin typeface="Calibri" panose="020F050202020403020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979795" y="3662045"/>
            <a:ext cx="2207260" cy="371475"/>
          </a:xfrm>
          <a:prstGeom prst="rect">
            <a:avLst/>
          </a:prstGeom>
          <a:solidFill>
            <a:srgbClr val="FAFAFA">
              <a:alpha val="20000"/>
            </a:srgbClr>
          </a:solidFill>
          <a:ln>
            <a:solidFill>
              <a:srgbClr val="FAFA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6791960" y="3179445"/>
            <a:ext cx="657860" cy="361950"/>
          </a:xfrm>
          <a:prstGeom prst="rect">
            <a:avLst/>
          </a:prstGeom>
          <a:solidFill>
            <a:srgbClr val="FAFAFA">
              <a:alpha val="20000"/>
            </a:srgbClr>
          </a:solidFill>
          <a:ln>
            <a:solidFill>
              <a:srgbClr val="FAFA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7263130" y="4105275"/>
            <a:ext cx="924560" cy="913765"/>
          </a:xfrm>
          <a:prstGeom prst="rect">
            <a:avLst/>
          </a:prstGeom>
          <a:solidFill>
            <a:srgbClr val="FAFAFA">
              <a:alpha val="20000"/>
            </a:srgbClr>
          </a:solidFill>
          <a:ln>
            <a:solidFill>
              <a:srgbClr val="FAFA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箭头连接符 20"/>
          <p:cNvCxnSpPr>
            <a:stCxn id="22" idx="1"/>
          </p:cNvCxnSpPr>
          <p:nvPr/>
        </p:nvCxnSpPr>
        <p:spPr>
          <a:xfrm flipH="1" flipV="1">
            <a:off x="8189595" y="4528820"/>
            <a:ext cx="1152525" cy="635"/>
          </a:xfrm>
          <a:prstGeom prst="straightConnector1">
            <a:avLst/>
          </a:prstGeom>
          <a:ln>
            <a:solidFill>
              <a:srgbClr val="BEBEBE"/>
            </a:solidFill>
            <a:headEnd type="oval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9342120" y="4360545"/>
            <a:ext cx="174942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>
                <a:latin typeface="Calibri" panose="020F0502020204030204" charset="0"/>
              </a:rPr>
              <a:t>S</a:t>
            </a:r>
            <a:r>
              <a:rPr lang="zh-CN" altLang="en-US" sz="1600">
                <a:latin typeface="Calibri" panose="020F0502020204030204" charset="0"/>
              </a:rPr>
              <a:t>et </a:t>
            </a:r>
            <a:r>
              <a:rPr lang="en-US" altLang="zh-CN" sz="1600">
                <a:latin typeface="Calibri" panose="020F0502020204030204" charset="0"/>
              </a:rPr>
              <a:t>treatment </a:t>
            </a:r>
            <a:r>
              <a:rPr lang="zh-CN" altLang="en-US" sz="1600">
                <a:latin typeface="Calibri" panose="020F0502020204030204" charset="0"/>
              </a:rPr>
              <a:t>time</a:t>
            </a:r>
            <a:endParaRPr lang="zh-CN" altLang="en-US" sz="1600">
              <a:latin typeface="Calibri" panose="020F050202020403020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263130" y="5189855"/>
            <a:ext cx="924560" cy="317500"/>
          </a:xfrm>
          <a:prstGeom prst="rect">
            <a:avLst/>
          </a:prstGeom>
          <a:solidFill>
            <a:srgbClr val="FAFAFA">
              <a:alpha val="20000"/>
            </a:srgbClr>
          </a:solidFill>
          <a:ln>
            <a:solidFill>
              <a:srgbClr val="FAFA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箭头连接符 23"/>
          <p:cNvCxnSpPr>
            <a:stCxn id="25" idx="1"/>
          </p:cNvCxnSpPr>
          <p:nvPr/>
        </p:nvCxnSpPr>
        <p:spPr>
          <a:xfrm flipH="1" flipV="1">
            <a:off x="8189595" y="5314950"/>
            <a:ext cx="1152525" cy="635"/>
          </a:xfrm>
          <a:prstGeom prst="straightConnector1">
            <a:avLst/>
          </a:prstGeom>
          <a:ln>
            <a:solidFill>
              <a:srgbClr val="BEBEBE"/>
            </a:solidFill>
            <a:headEnd type="oval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9342120" y="5146675"/>
            <a:ext cx="102933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>
                <a:latin typeface="Calibri" panose="020F0502020204030204" charset="0"/>
              </a:rPr>
              <a:t>S</a:t>
            </a:r>
            <a:r>
              <a:rPr sz="1600">
                <a:latin typeface="Calibri" panose="020F0502020204030204" charset="0"/>
              </a:rPr>
              <a:t>tart/</a:t>
            </a:r>
            <a:r>
              <a:rPr lang="en-US" sz="1600">
                <a:latin typeface="Calibri" panose="020F0502020204030204" charset="0"/>
              </a:rPr>
              <a:t>S</a:t>
            </a:r>
            <a:r>
              <a:rPr sz="1600">
                <a:latin typeface="Calibri" panose="020F0502020204030204" charset="0"/>
              </a:rPr>
              <a:t>top</a:t>
            </a:r>
            <a:endParaRPr sz="1600">
              <a:latin typeface="Calibri" panose="020F0502020204030204" charset="0"/>
            </a:endParaRPr>
          </a:p>
        </p:txBody>
      </p:sp>
      <p:cxnSp>
        <p:nvCxnSpPr>
          <p:cNvPr id="26" name="直接箭头连接符 25"/>
          <p:cNvCxnSpPr>
            <a:stCxn id="27" idx="1"/>
            <a:endCxn id="28" idx="3"/>
          </p:cNvCxnSpPr>
          <p:nvPr/>
        </p:nvCxnSpPr>
        <p:spPr>
          <a:xfrm flipH="1">
            <a:off x="8277860" y="1512570"/>
            <a:ext cx="1064260" cy="27940"/>
          </a:xfrm>
          <a:prstGeom prst="straightConnector1">
            <a:avLst/>
          </a:prstGeom>
          <a:ln>
            <a:solidFill>
              <a:srgbClr val="BEBEBE"/>
            </a:solidFill>
            <a:headEnd type="oval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9342120" y="1343660"/>
            <a:ext cx="270129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dirty="0">
                <a:latin typeface="Calibri" panose="020F0502020204030204" charset="0"/>
                <a:sym typeface="+mn-ea"/>
              </a:rPr>
              <a:t>Select</a:t>
            </a:r>
            <a:r>
              <a:rPr lang="en-US" altLang="zh-CN" sz="1600" dirty="0">
                <a:latin typeface="Calibri" panose="020F0502020204030204" charset="0"/>
                <a:sym typeface="+mn-ea"/>
              </a:rPr>
              <a:t> </a:t>
            </a:r>
            <a:r>
              <a:rPr lang="en-US" altLang="zh-CN" sz="1600" dirty="0">
                <a:latin typeface="Calibri" panose="020F0502020204030204" charset="0"/>
              </a:rPr>
              <a:t>different size applicator </a:t>
            </a:r>
            <a:endParaRPr lang="en-US" altLang="zh-CN" sz="1600" dirty="0">
              <a:latin typeface="Calibri" panose="020F050202020403020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916930" y="1283335"/>
            <a:ext cx="2360930" cy="514350"/>
          </a:xfrm>
          <a:prstGeom prst="rect">
            <a:avLst/>
          </a:prstGeom>
          <a:solidFill>
            <a:srgbClr val="FAFAFA">
              <a:alpha val="20000"/>
            </a:srgbClr>
          </a:solidFill>
          <a:ln>
            <a:solidFill>
              <a:srgbClr val="FAFA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6094095" y="4117975"/>
            <a:ext cx="525780" cy="1482090"/>
          </a:xfrm>
          <a:prstGeom prst="rect">
            <a:avLst/>
          </a:prstGeom>
          <a:solidFill>
            <a:srgbClr val="FAFAFA">
              <a:alpha val="20000"/>
            </a:srgbClr>
          </a:solidFill>
          <a:ln>
            <a:solidFill>
              <a:srgbClr val="FAFA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6697345" y="4117975"/>
            <a:ext cx="316865" cy="1482090"/>
          </a:xfrm>
          <a:prstGeom prst="rect">
            <a:avLst/>
          </a:prstGeom>
          <a:solidFill>
            <a:srgbClr val="FAFAFA">
              <a:alpha val="20000"/>
            </a:srgbClr>
          </a:solidFill>
          <a:ln>
            <a:solidFill>
              <a:srgbClr val="FAFA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2" name="肘形连接符 31"/>
          <p:cNvCxnSpPr>
            <a:stCxn id="33" idx="1"/>
            <a:endCxn id="31" idx="2"/>
          </p:cNvCxnSpPr>
          <p:nvPr/>
        </p:nvCxnSpPr>
        <p:spPr>
          <a:xfrm rot="10800000">
            <a:off x="6856095" y="5600065"/>
            <a:ext cx="2486025" cy="375920"/>
          </a:xfrm>
          <a:prstGeom prst="bentConnector2">
            <a:avLst/>
          </a:prstGeom>
          <a:ln>
            <a:solidFill>
              <a:srgbClr val="BEBEBE"/>
            </a:solidFill>
            <a:headEnd type="oval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9342120" y="5807075"/>
            <a:ext cx="182943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>
                <a:latin typeface="Calibri" panose="020F0502020204030204" charset="0"/>
              </a:rPr>
              <a:t>Adjust </a:t>
            </a:r>
            <a:r>
              <a:rPr lang="en-US" sz="1600">
                <a:latin typeface="Calibri" panose="020F0502020204030204" charset="0"/>
              </a:rPr>
              <a:t>vacuum</a:t>
            </a:r>
            <a:r>
              <a:rPr lang="en-US" altLang="zh-CN" sz="1600">
                <a:latin typeface="Calibri" panose="020F0502020204030204" charset="0"/>
              </a:rPr>
              <a:t> level</a:t>
            </a:r>
            <a:endParaRPr lang="en-US" altLang="zh-CN" sz="1600">
              <a:latin typeface="Calibri" panose="020F0502020204030204" charset="0"/>
            </a:endParaRPr>
          </a:p>
        </p:txBody>
      </p:sp>
      <p:cxnSp>
        <p:nvCxnSpPr>
          <p:cNvPr id="34" name="肘形连接符 33"/>
          <p:cNvCxnSpPr>
            <a:stCxn id="35" idx="1"/>
            <a:endCxn id="30" idx="2"/>
          </p:cNvCxnSpPr>
          <p:nvPr/>
        </p:nvCxnSpPr>
        <p:spPr>
          <a:xfrm rot="10800000">
            <a:off x="6356985" y="5600065"/>
            <a:ext cx="3011805" cy="855980"/>
          </a:xfrm>
          <a:prstGeom prst="bentConnector2">
            <a:avLst/>
          </a:prstGeom>
          <a:ln>
            <a:solidFill>
              <a:srgbClr val="BEBEBE"/>
            </a:solidFill>
            <a:headEnd type="oval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9368790" y="6163945"/>
            <a:ext cx="179514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sz="1600" dirty="0">
                <a:latin typeface="Calibri" panose="020F0502020204030204" charset="0"/>
              </a:rPr>
              <a:t>Adjust temperature</a:t>
            </a:r>
            <a:br>
              <a:rPr sz="1600" dirty="0">
                <a:latin typeface="Calibri" panose="020F0502020204030204" charset="0"/>
              </a:rPr>
            </a:br>
            <a:r>
              <a:rPr sz="1600" dirty="0">
                <a:latin typeface="Calibri" panose="020F0502020204030204" charset="0"/>
              </a:rPr>
              <a:t> (cooling/heating)</a:t>
            </a:r>
            <a:endParaRPr sz="1600" dirty="0">
              <a:latin typeface="Calibri" panose="020F0502020204030204" charset="0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22335" y="1860550"/>
            <a:ext cx="3235325" cy="4997450"/>
          </a:xfrm>
          <a:prstGeom prst="rect">
            <a:avLst/>
          </a:prstGeom>
        </p:spPr>
      </p:pic>
      <p:pic>
        <p:nvPicPr>
          <p:cNvPr id="3" name="图片 2" descr="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585" y="1860550"/>
            <a:ext cx="3235325" cy="4997450"/>
          </a:xfrm>
          <a:prstGeom prst="rect">
            <a:avLst/>
          </a:prstGeom>
        </p:spPr>
      </p:pic>
      <p:pic>
        <p:nvPicPr>
          <p:cNvPr id="4" name="图片 3" descr="0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2960" y="1860550"/>
            <a:ext cx="3235325" cy="4997450"/>
          </a:xfrm>
          <a:prstGeom prst="rect">
            <a:avLst/>
          </a:prstGeom>
        </p:spPr>
      </p:pic>
      <p:sp>
        <p:nvSpPr>
          <p:cNvPr id="26" name="标题 3"/>
          <p:cNvSpPr>
            <a:spLocks noGrp="1"/>
          </p:cNvSpPr>
          <p:nvPr/>
        </p:nvSpPr>
        <p:spPr>
          <a:xfrm>
            <a:off x="527685" y="390525"/>
            <a:ext cx="9245600" cy="67500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sz="4300" kern="700" cap="all" spc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  <a:sym typeface="+mn-ea"/>
              </a:rPr>
              <a:t>Advantages  </a:t>
            </a:r>
            <a:r>
              <a:rPr lang="en-US" sz="4300" b="0" kern="700" cap="all" spc="0" baseline="3000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  <a:sym typeface="+mn-ea"/>
              </a:rPr>
              <a:t>foldable screen</a:t>
            </a:r>
            <a:endParaRPr lang="en-US" sz="2400" kern="700" cap="all" spc="0" baseline="300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tx2">
                      <a:lumMod val="90000"/>
                      <a:lumOff val="10000"/>
                    </a:schemeClr>
                  </a:gs>
                </a:gsLst>
                <a:lin ang="5400000" scaled="0"/>
              </a:gradFill>
              <a:latin typeface="Impact" panose="020B0806030902050204" charset="0"/>
              <a:cs typeface="Impact" panose="020B0806030902050204" charset="0"/>
              <a:sym typeface="+mn-ea"/>
            </a:endParaRPr>
          </a:p>
        </p:txBody>
      </p:sp>
      <p:sp>
        <p:nvSpPr>
          <p:cNvPr id="23" name="标题 20"/>
          <p:cNvSpPr>
            <a:spLocks noGrp="1"/>
          </p:cNvSpPr>
          <p:nvPr/>
        </p:nvSpPr>
        <p:spPr>
          <a:xfrm>
            <a:off x="3401060" y="2660650"/>
            <a:ext cx="734060" cy="309880"/>
          </a:xfrm>
          <a:prstGeom prst="rect">
            <a:avLst/>
          </a:prstGeom>
          <a:noFill/>
        </p:spPr>
        <p:txBody>
          <a:bodyPr vert="horz" lIns="90000" tIns="46800" rIns="90000" bIns="46800" rtlCol="0" anchor="b" anchorCtr="0">
            <a:noAutofit/>
          </a:bodyPr>
          <a:lstStyle>
            <a:lvl1pPr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45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600" b="0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FillTx/>
                <a:latin typeface="Calibri" panose="020F0502020204030204" charset="0"/>
                <a:cs typeface="Calibri" panose="020F0502020204030204" charset="0"/>
              </a:rPr>
              <a:t>30</a:t>
            </a:r>
            <a:r>
              <a:rPr lang="zh-CN" altLang="en-US" sz="1600" b="0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FillTx/>
                <a:latin typeface="Calibri" panose="020F0502020204030204" charset="0"/>
                <a:cs typeface="Calibri" panose="020F0502020204030204" charset="0"/>
              </a:rPr>
              <a:t>°</a:t>
            </a:r>
            <a:endParaRPr lang="zh-CN" altLang="en-US" sz="1600" b="0" spc="0" dirty="0">
              <a:ln>
                <a:noFill/>
              </a:ln>
              <a:solidFill>
                <a:schemeClr val="accent1">
                  <a:lumMod val="75000"/>
                </a:schemeClr>
              </a:solidFill>
              <a:uFillTx/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6" name="标题 20"/>
          <p:cNvSpPr>
            <a:spLocks noGrp="1"/>
          </p:cNvSpPr>
          <p:nvPr/>
        </p:nvSpPr>
        <p:spPr>
          <a:xfrm>
            <a:off x="10520045" y="2350770"/>
            <a:ext cx="734060" cy="309880"/>
          </a:xfrm>
          <a:prstGeom prst="rect">
            <a:avLst/>
          </a:prstGeom>
          <a:noFill/>
        </p:spPr>
        <p:txBody>
          <a:bodyPr vert="horz" lIns="90000" tIns="46800" rIns="90000" bIns="46800" rtlCol="0" anchor="b" anchorCtr="0">
            <a:noAutofit/>
          </a:bodyPr>
          <a:lstStyle>
            <a:lvl1pPr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45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600" b="0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FillTx/>
                <a:latin typeface="Calibri" panose="020F0502020204030204" charset="0"/>
                <a:cs typeface="Calibri" panose="020F0502020204030204" charset="0"/>
              </a:rPr>
              <a:t>60</a:t>
            </a:r>
            <a:r>
              <a:rPr lang="zh-CN" altLang="en-US" sz="1600" b="0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FillTx/>
                <a:latin typeface="Calibri" panose="020F0502020204030204" charset="0"/>
                <a:cs typeface="Calibri" panose="020F0502020204030204" charset="0"/>
              </a:rPr>
              <a:t>°</a:t>
            </a:r>
            <a:endParaRPr lang="zh-CN" altLang="en-US" sz="1600" b="0" spc="0" dirty="0">
              <a:ln>
                <a:noFill/>
              </a:ln>
              <a:solidFill>
                <a:schemeClr val="accent1">
                  <a:lumMod val="75000"/>
                </a:schemeClr>
              </a:solidFill>
              <a:uFillTx/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8" name="标题 20"/>
          <p:cNvSpPr>
            <a:spLocks noGrp="1"/>
          </p:cNvSpPr>
          <p:nvPr/>
        </p:nvSpPr>
        <p:spPr>
          <a:xfrm>
            <a:off x="6845300" y="2503805"/>
            <a:ext cx="734060" cy="309880"/>
          </a:xfrm>
          <a:prstGeom prst="rect">
            <a:avLst/>
          </a:prstGeom>
          <a:noFill/>
        </p:spPr>
        <p:txBody>
          <a:bodyPr vert="horz" lIns="90000" tIns="46800" rIns="90000" bIns="46800" rtlCol="0" anchor="b" anchorCtr="0">
            <a:noAutofit/>
          </a:bodyPr>
          <a:lstStyle>
            <a:lvl1pPr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45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600" b="0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FillTx/>
                <a:latin typeface="Calibri" panose="020F0502020204030204" charset="0"/>
                <a:cs typeface="Calibri" panose="020F0502020204030204" charset="0"/>
              </a:rPr>
              <a:t>45</a:t>
            </a:r>
            <a:r>
              <a:rPr lang="zh-CN" altLang="en-US" sz="1600" b="0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FillTx/>
                <a:latin typeface="Calibri" panose="020F0502020204030204" charset="0"/>
                <a:cs typeface="Calibri" panose="020F0502020204030204" charset="0"/>
              </a:rPr>
              <a:t>°</a:t>
            </a:r>
            <a:endParaRPr lang="zh-CN" altLang="en-US" sz="1600" b="0" spc="0" dirty="0">
              <a:ln>
                <a:noFill/>
              </a:ln>
              <a:solidFill>
                <a:schemeClr val="accent1">
                  <a:lumMod val="75000"/>
                </a:schemeClr>
              </a:solidFill>
              <a:uFillTx/>
              <a:latin typeface="Calibri" panose="020F0502020204030204" charset="0"/>
              <a:cs typeface="Calibri" panose="020F050202020403020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549236" y="3269673"/>
            <a:ext cx="240146" cy="277091"/>
          </a:xfrm>
          <a:prstGeom prst="line">
            <a:avLst/>
          </a:prstGeom>
          <a:ln w="25400"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317673" y="3177309"/>
            <a:ext cx="346363" cy="371328"/>
          </a:xfrm>
          <a:prstGeom prst="line">
            <a:avLst/>
          </a:prstGeom>
          <a:ln w="25400"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0201564" y="3181927"/>
            <a:ext cx="346363" cy="371328"/>
          </a:xfrm>
          <a:prstGeom prst="line">
            <a:avLst/>
          </a:prstGeom>
          <a:ln w="25400"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4.19.SHE-CPP007(Cryocool)（黑色）"/>
          <p:cNvPicPr>
            <a:picLocks noChangeAspect="1"/>
          </p:cNvPicPr>
          <p:nvPr/>
        </p:nvPicPr>
        <p:blipFill>
          <a:blip r:embed="rId1"/>
          <a:srcRect l="33826" t="6519" r="31617" b="40383"/>
          <a:stretch>
            <a:fillRect/>
          </a:stretch>
        </p:blipFill>
        <p:spPr>
          <a:xfrm>
            <a:off x="6975475" y="0"/>
            <a:ext cx="5313045" cy="6857365"/>
          </a:xfrm>
          <a:prstGeom prst="rect">
            <a:avLst/>
          </a:prstGeom>
        </p:spPr>
      </p:pic>
      <p:sp>
        <p:nvSpPr>
          <p:cNvPr id="26" name="标题 3"/>
          <p:cNvSpPr>
            <a:spLocks noGrp="1"/>
          </p:cNvSpPr>
          <p:nvPr/>
        </p:nvSpPr>
        <p:spPr>
          <a:xfrm>
            <a:off x="527685" y="390525"/>
            <a:ext cx="3451225" cy="67500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 fontScale="77500" lnSpcReduction="20000"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sz="5600" b="0" kern="700" cap="all" spc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  <a:sym typeface="+mn-ea"/>
              </a:rPr>
              <a:t>Specification  </a:t>
            </a:r>
            <a:endParaRPr lang="en-US" sz="5300" kern="700" cap="all" spc="0" baseline="300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tx2">
                      <a:lumMod val="90000"/>
                      <a:lumOff val="10000"/>
                    </a:schemeClr>
                  </a:gs>
                </a:gsLst>
                <a:lin ang="5400000" scaled="0"/>
              </a:gradFill>
              <a:latin typeface="Impact" panose="020B0806030902050204" charset="0"/>
              <a:cs typeface="Impact" panose="020B0806030902050204" charset="0"/>
              <a:sym typeface="+mn-ea"/>
            </a:endParaRPr>
          </a:p>
        </p:txBody>
      </p:sp>
      <p:graphicFrame>
        <p:nvGraphicFramePr>
          <p:cNvPr id="40" name="表格 39"/>
          <p:cNvGraphicFramePr/>
          <p:nvPr>
            <p:custDataLst>
              <p:tags r:id="rId2"/>
            </p:custDataLst>
          </p:nvPr>
        </p:nvGraphicFramePr>
        <p:xfrm>
          <a:off x="625475" y="1374775"/>
          <a:ext cx="6138545" cy="475107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468880"/>
                <a:gridCol w="324485"/>
                <a:gridCol w="3345180"/>
              </a:tblGrid>
              <a:tr h="52451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buNone/>
                      </a:pP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buNone/>
                      </a:pP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buNone/>
                      </a:pP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490220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altLang="zh-CN" sz="1400" b="0" i="0" u="none" strike="noStrike" kern="1200" baseline="0" dirty="0" smtClean="0">
                          <a:solidFill>
                            <a:srgbClr val="002060"/>
                          </a:solidFill>
                          <a:latin typeface="Calibri" panose="020F0502020204030204" charset="0"/>
                          <a:ea typeface="+mn-ea"/>
                          <a:cs typeface="Calibri" panose="020F0502020204030204" charset="0"/>
                        </a:rPr>
                        <a:t>Input power:</a:t>
                      </a:r>
                      <a:endParaRPr lang="en-US" altLang="zh-CN" sz="1400" b="0" i="0" u="none" strike="noStrike" kern="1200" baseline="0" dirty="0" smtClean="0">
                        <a:solidFill>
                          <a:srgbClr val="002060"/>
                        </a:solidFill>
                        <a:latin typeface="Calibri" panose="020F0502020204030204" charset="0"/>
                        <a:ea typeface="+mn-ea"/>
                        <a:cs typeface="Calibri" panose="020F050202020403020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endParaRPr lang="en-US" altLang="zh-CN" sz="1400" b="0" i="0" u="none" strike="noStrike" kern="1200" baseline="0" dirty="0" smtClean="0">
                        <a:solidFill>
                          <a:schemeClr val="tx1"/>
                        </a:solidFill>
                        <a:latin typeface="Calibri" panose="020F0502020204030204" charset="0"/>
                        <a:ea typeface="+mn-ea"/>
                        <a:cs typeface="Calibri" panose="020F050202020403020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400" b="0" i="0" u="none" strike="noStrike" kern="1200" baseline="0" dirty="0" smtClean="0">
                          <a:solidFill>
                            <a:srgbClr val="002060"/>
                          </a:solidFill>
                          <a:latin typeface="Calibri" panose="020F0502020204030204" charset="0"/>
                          <a:ea typeface="+mn-ea"/>
                          <a:cs typeface="Calibri" panose="020F0502020204030204" charset="0"/>
                        </a:rPr>
                        <a:t>1200W</a:t>
                      </a:r>
                      <a:endParaRPr lang="en-US" altLang="zh-CN" sz="1400" b="0" i="0" u="none" strike="noStrike" kern="1200" baseline="0" dirty="0" smtClean="0">
                        <a:solidFill>
                          <a:srgbClr val="002060"/>
                        </a:solidFill>
                        <a:latin typeface="Calibri" panose="020F0502020204030204" charset="0"/>
                        <a:ea typeface="+mn-ea"/>
                        <a:cs typeface="Calibri" panose="020F050202020403020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48958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400" b="0" dirty="0" smtClean="0">
                          <a:solidFill>
                            <a:srgbClr val="002060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Frozen Head Pressure:</a:t>
                      </a:r>
                      <a:endParaRPr lang="en-US" altLang="zh-CN" sz="1400" b="0" i="0" u="none" strike="noStrike" kern="1200" baseline="0" dirty="0" smtClean="0">
                        <a:solidFill>
                          <a:srgbClr val="002060"/>
                        </a:solidFill>
                        <a:latin typeface="Calibri" panose="020F0502020204030204" charset="0"/>
                        <a:ea typeface="+mn-ea"/>
                        <a:cs typeface="Calibri" panose="020F0502020204030204" charset="0"/>
                        <a:sym typeface="+mn-ea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endParaRPr lang="en-US" altLang="zh-CN" sz="1400" b="0" i="0" u="none" strike="noStrike" kern="1200" baseline="0" dirty="0" smtClean="0">
                        <a:solidFill>
                          <a:schemeClr val="tx1"/>
                        </a:solidFill>
                        <a:latin typeface="Calibri" panose="020F0502020204030204" charset="0"/>
                        <a:ea typeface="+mn-ea"/>
                        <a:cs typeface="Calibri" panose="020F0502020204030204" charset="0"/>
                        <a:sym typeface="+mn-ea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400" b="0" dirty="0" smtClean="0">
                          <a:solidFill>
                            <a:srgbClr val="002060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0-60Kpa</a:t>
                      </a:r>
                      <a:endParaRPr lang="en-US" altLang="zh-CN" sz="1400" b="0" i="0" u="none" strike="noStrike" kern="1200" baseline="0" dirty="0" smtClean="0">
                        <a:solidFill>
                          <a:srgbClr val="002060"/>
                        </a:solidFill>
                        <a:latin typeface="Calibri" panose="020F0502020204030204" charset="0"/>
                        <a:ea typeface="+mn-ea"/>
                        <a:cs typeface="Calibri" panose="020F0502020204030204" charset="0"/>
                        <a:sym typeface="+mn-ea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49085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400" b="0" dirty="0" smtClean="0">
                          <a:solidFill>
                            <a:srgbClr val="002060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Frozen Head Screen:</a:t>
                      </a:r>
                      <a:endParaRPr lang="en-US" altLang="zh-CN" sz="1400" b="0" i="0" u="none" strike="noStrike" kern="1200" baseline="0" dirty="0" smtClean="0">
                        <a:solidFill>
                          <a:srgbClr val="002060"/>
                        </a:solidFill>
                        <a:latin typeface="Calibri" panose="020F0502020204030204" charset="0"/>
                        <a:ea typeface="+mn-ea"/>
                        <a:cs typeface="Calibri" panose="020F0502020204030204" charset="0"/>
                        <a:sym typeface="+mn-ea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endParaRPr lang="en-US" altLang="zh-CN" sz="1400" b="0" i="0" u="none" strike="noStrike" kern="1200" baseline="0" dirty="0" smtClean="0">
                        <a:solidFill>
                          <a:schemeClr val="tx1"/>
                        </a:solidFill>
                        <a:latin typeface="Calibri" panose="020F0502020204030204" charset="0"/>
                        <a:ea typeface="+mn-ea"/>
                        <a:cs typeface="Calibri" panose="020F0502020204030204" charset="0"/>
                        <a:sym typeface="+mn-ea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400" b="0" dirty="0" smtClean="0">
                          <a:solidFill>
                            <a:srgbClr val="002060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-12°C -1°C</a:t>
                      </a:r>
                      <a:endParaRPr lang="en-US" altLang="zh-CN" sz="1400" b="0" i="0" u="none" strike="noStrike" kern="1200" baseline="0" dirty="0" smtClean="0">
                        <a:solidFill>
                          <a:srgbClr val="002060"/>
                        </a:solidFill>
                        <a:latin typeface="Calibri" panose="020F0502020204030204" charset="0"/>
                        <a:ea typeface="+mn-ea"/>
                        <a:cs typeface="Calibri" panose="020F0502020204030204" charset="0"/>
                        <a:sym typeface="+mn-ea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49085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400" b="0" dirty="0" smtClean="0">
                          <a:solidFill>
                            <a:srgbClr val="002060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Treatment Handle’s Type:</a:t>
                      </a:r>
                      <a:endParaRPr lang="en-US" altLang="zh-CN" sz="1400" b="0" i="0" u="none" strike="noStrike" kern="1200" baseline="0" dirty="0" smtClean="0">
                        <a:solidFill>
                          <a:srgbClr val="002060"/>
                        </a:solidFill>
                        <a:latin typeface="Calibri" panose="020F0502020204030204" charset="0"/>
                        <a:ea typeface="+mn-ea"/>
                        <a:cs typeface="Calibri" panose="020F0502020204030204" charset="0"/>
                        <a:sym typeface="+mn-ea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endParaRPr lang="en-US" altLang="zh-CN" sz="1400" b="0" i="0" u="none" strike="noStrike" kern="1200" baseline="0" dirty="0" smtClean="0">
                        <a:solidFill>
                          <a:schemeClr val="tx1"/>
                        </a:solidFill>
                        <a:latin typeface="Calibri" panose="020F0502020204030204" charset="0"/>
                        <a:ea typeface="+mn-ea"/>
                        <a:cs typeface="Calibri" panose="020F0502020204030204" charset="0"/>
                        <a:sym typeface="+mn-ea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400" b="0" dirty="0" smtClean="0">
                          <a:solidFill>
                            <a:srgbClr val="002060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5 applicator</a:t>
                      </a:r>
                      <a:r>
                        <a:rPr lang="en-US" altLang="zh-CN" sz="1400" b="0" baseline="0" dirty="0" smtClean="0">
                          <a:solidFill>
                            <a:srgbClr val="002060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 in different size</a:t>
                      </a:r>
                      <a:endParaRPr lang="en-US" altLang="zh-CN" sz="1400" b="0" i="0" u="none" strike="noStrike" kern="1200" baseline="0" dirty="0" smtClean="0">
                        <a:solidFill>
                          <a:srgbClr val="002060"/>
                        </a:solidFill>
                        <a:latin typeface="Calibri" panose="020F0502020204030204" charset="0"/>
                        <a:ea typeface="+mn-ea"/>
                        <a:cs typeface="Calibri" panose="020F0502020204030204" charset="0"/>
                        <a:sym typeface="+mn-ea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887730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400" b="0" dirty="0" smtClean="0">
                          <a:solidFill>
                            <a:srgbClr val="002060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Machine Screen:</a:t>
                      </a:r>
                      <a:endParaRPr lang="en-US" altLang="zh-CN" sz="1400" b="0" i="0" u="none" strike="noStrike" kern="1200" baseline="0" dirty="0" smtClean="0">
                        <a:solidFill>
                          <a:srgbClr val="002060"/>
                        </a:solidFill>
                        <a:latin typeface="Calibri" panose="020F0502020204030204" charset="0"/>
                        <a:ea typeface="+mn-ea"/>
                        <a:cs typeface="Calibri" panose="020F0502020204030204" charset="0"/>
                        <a:sym typeface="+mn-ea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endParaRPr lang="en-US" altLang="zh-CN" sz="1400" b="0" i="0" u="none" strike="noStrike" kern="1200" baseline="0" dirty="0" smtClean="0">
                        <a:solidFill>
                          <a:schemeClr val="tx1"/>
                        </a:solidFill>
                        <a:latin typeface="Calibri" panose="020F0502020204030204" charset="0"/>
                        <a:ea typeface="+mn-ea"/>
                        <a:cs typeface="Calibri" panose="020F0502020204030204" charset="0"/>
                        <a:sym typeface="+mn-ea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400" b="0" dirty="0" smtClean="0">
                          <a:solidFill>
                            <a:srgbClr val="002060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15.6 inch Collapse screen, </a:t>
                      </a:r>
                      <a:endParaRPr lang="en-US" altLang="zh-CN" sz="1400" b="0" dirty="0" smtClean="0">
                        <a:solidFill>
                          <a:srgbClr val="002060"/>
                        </a:solidFill>
                        <a:latin typeface="Calibri" panose="020F0502020204030204" charset="0"/>
                        <a:cs typeface="Calibri" panose="020F0502020204030204" charset="0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400" b="0" dirty="0" smtClean="0">
                          <a:solidFill>
                            <a:srgbClr val="002060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30°-73° adjustable.</a:t>
                      </a:r>
                      <a:endParaRPr lang="en-US" altLang="zh-CN" sz="1400" b="0" i="0" u="none" strike="noStrike" kern="1200" baseline="0" dirty="0" smtClean="0">
                        <a:solidFill>
                          <a:srgbClr val="002060"/>
                        </a:solidFill>
                        <a:latin typeface="Calibri" panose="020F0502020204030204" charset="0"/>
                        <a:ea typeface="+mn-ea"/>
                        <a:cs typeface="Calibri" panose="020F0502020204030204" charset="0"/>
                        <a:sym typeface="+mn-ea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88709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400" b="0" dirty="0" smtClean="0">
                          <a:solidFill>
                            <a:srgbClr val="002060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Cooling System:</a:t>
                      </a:r>
                      <a:endParaRPr lang="en-US" altLang="zh-CN" sz="1400" b="0" i="0" u="none" strike="noStrike" kern="1200" baseline="0" dirty="0" smtClean="0">
                        <a:solidFill>
                          <a:srgbClr val="002060"/>
                        </a:solidFill>
                        <a:latin typeface="Calibri" panose="020F0502020204030204" charset="0"/>
                        <a:ea typeface="+mn-ea"/>
                        <a:cs typeface="Calibri" panose="020F0502020204030204" charset="0"/>
                        <a:sym typeface="+mn-ea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endParaRPr lang="en-US" altLang="zh-CN" sz="1400" b="0" i="0" u="none" strike="noStrike" kern="1200" baseline="0" dirty="0" smtClean="0">
                        <a:solidFill>
                          <a:schemeClr val="tx1"/>
                        </a:solidFill>
                        <a:latin typeface="Calibri" panose="020F0502020204030204" charset="0"/>
                        <a:ea typeface="+mn-ea"/>
                        <a:cs typeface="Calibri" panose="020F0502020204030204" charset="0"/>
                        <a:sym typeface="+mn-ea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400" b="0" dirty="0" smtClean="0">
                          <a:solidFill>
                            <a:srgbClr val="002060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Semiconductor cooling </a:t>
                      </a:r>
                      <a:endParaRPr lang="en-US" altLang="zh-CN" sz="1400" b="0" dirty="0" smtClean="0">
                        <a:solidFill>
                          <a:srgbClr val="002060"/>
                        </a:solidFill>
                        <a:latin typeface="Calibri" panose="020F0502020204030204" charset="0"/>
                        <a:cs typeface="Calibri" panose="020F0502020204030204" charset="0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400" b="0" dirty="0" smtClean="0">
                          <a:solidFill>
                            <a:srgbClr val="002060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+ water cooling +air cooling</a:t>
                      </a:r>
                      <a:endParaRPr lang="en-US" altLang="zh-CN" sz="1400" b="0" i="0" u="none" strike="noStrike" kern="1200" baseline="0" dirty="0" smtClean="0">
                        <a:solidFill>
                          <a:srgbClr val="002060"/>
                        </a:solidFill>
                        <a:latin typeface="Calibri" panose="020F0502020204030204" charset="0"/>
                        <a:ea typeface="+mn-ea"/>
                        <a:cs typeface="Calibri" panose="020F0502020204030204" charset="0"/>
                        <a:sym typeface="+mn-ea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490220">
                <a:tc>
                  <a:txBody>
                    <a:bodyPr/>
                    <a:lstStyle/>
                    <a:p>
                      <a:pPr algn="r">
                        <a:lnSpc>
                          <a:spcPct val="140000"/>
                        </a:lnSpc>
                        <a:buNone/>
                      </a:pPr>
                      <a:r>
                        <a:rPr lang="en-US" altLang="zh-CN" sz="1400" b="0" dirty="0" smtClean="0">
                          <a:solidFill>
                            <a:srgbClr val="002060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Dimension:</a:t>
                      </a:r>
                      <a:endParaRPr lang="en-US" altLang="zh-CN" sz="1400" b="0" dirty="0" smtClean="0">
                        <a:solidFill>
                          <a:srgbClr val="002060"/>
                        </a:solidFill>
                        <a:latin typeface="Calibri" panose="020F0502020204030204" charset="0"/>
                        <a:cs typeface="Calibri" panose="020F0502020204030204" charset="0"/>
                        <a:sym typeface="+mn-ea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endParaRPr lang="en-US" altLang="zh-CN" sz="1400" b="0" dirty="0" smtClean="0">
                        <a:solidFill>
                          <a:schemeClr val="tx1"/>
                        </a:solidFill>
                        <a:latin typeface="Calibri" panose="020F0502020204030204" charset="0"/>
                        <a:cs typeface="Calibri" panose="020F0502020204030204" charset="0"/>
                        <a:sym typeface="+mn-ea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lang="en-US" altLang="zh-CN" sz="1400" b="0" dirty="0" smtClean="0">
                          <a:solidFill>
                            <a:srgbClr val="002060"/>
                          </a:solidFill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41*58*154cm</a:t>
                      </a:r>
                      <a:endParaRPr lang="en-US" altLang="zh-CN" sz="1400" b="0" dirty="0" smtClean="0">
                        <a:solidFill>
                          <a:srgbClr val="002060"/>
                        </a:solidFill>
                        <a:latin typeface="Calibri" panose="020F0502020204030204" charset="0"/>
                        <a:cs typeface="Calibri" panose="020F0502020204030204" charset="0"/>
                        <a:sym typeface="+mn-ea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</a:tbl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1750378" y="1492250"/>
            <a:ext cx="3826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002060"/>
                </a:solidFill>
                <a:sym typeface="+mn-ea"/>
              </a:rPr>
              <a:t>360 CRYOLIPOLYSIS CRYOCOOL</a:t>
            </a:r>
            <a:endParaRPr lang="en-US" altLang="zh-CN" b="1" dirty="0" smtClean="0">
              <a:solidFill>
                <a:srgbClr val="002060"/>
              </a:solidFill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240" y="3524885"/>
            <a:ext cx="2787650" cy="1287145"/>
          </a:xfrm>
          <a:prstGeom prst="rect">
            <a:avLst/>
          </a:prstGeom>
        </p:spPr>
      </p:pic>
      <p:pic>
        <p:nvPicPr>
          <p:cNvPr id="14" name="图片 13" descr="图片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045" y="3575685"/>
            <a:ext cx="3236595" cy="2753995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-11430" y="-4445"/>
            <a:ext cx="12214225" cy="3248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webp (1).webp (19)"/>
          <p:cNvPicPr>
            <a:picLocks noChangeAspect="1"/>
          </p:cNvPicPr>
          <p:nvPr/>
        </p:nvPicPr>
        <p:blipFill>
          <a:blip r:embed="rId3">
            <a:grayscl/>
            <a:lum bright="72000" contrast="-78000"/>
          </a:blip>
          <a:stretch>
            <a:fillRect/>
          </a:stretch>
        </p:blipFill>
        <p:spPr>
          <a:xfrm>
            <a:off x="7333615" y="-9525"/>
            <a:ext cx="4858385" cy="3256280"/>
          </a:xfrm>
          <a:prstGeom prst="rect">
            <a:avLst/>
          </a:prstGeom>
        </p:spPr>
      </p:pic>
      <p:pic>
        <p:nvPicPr>
          <p:cNvPr id="6" name="图片 5" descr="结构图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270" y="1559560"/>
            <a:ext cx="5187315" cy="153416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-11430" y="0"/>
            <a:ext cx="12214860" cy="3235960"/>
          </a:xfrm>
          <a:prstGeom prst="rect">
            <a:avLst/>
          </a:prstGeom>
          <a:gradFill rotWithShape="1">
            <a:gsLst>
              <a:gs pos="100000">
                <a:srgbClr val="C8C8C8">
                  <a:alpha val="17000"/>
                </a:srgbClr>
              </a:gs>
              <a:gs pos="0">
                <a:srgbClr val="D7DBE1">
                  <a:alpha val="53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id-ID">
              <a:latin typeface="字魂36号-正文宋楷" panose="02000000000000000000" pitchFamily="2" charset="-122"/>
              <a:ea typeface="字魂36号-正文宋楷" panose="02000000000000000000" pitchFamily="2" charset="-122"/>
              <a:sym typeface="+mn-ea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771900" y="3674110"/>
            <a:ext cx="1443355" cy="0"/>
          </a:xfrm>
          <a:prstGeom prst="line">
            <a:avLst/>
          </a:prstGeom>
          <a:ln w="190500">
            <a:solidFill>
              <a:srgbClr val="0B23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909695" y="3524885"/>
            <a:ext cx="2091690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  <a:scene3d>
              <a:camera prst="orthographicFront"/>
              <a:lightRig rig="threePt" dir="t"/>
            </a:scene3d>
          </a:bodyPr>
          <a:lstStyle/>
          <a:p>
            <a:pPr lvl="0" indent="0" algn="l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200" dirty="0">
                <a:solidFill>
                  <a:schemeClr val="bg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Gender: Female</a:t>
            </a:r>
            <a:endParaRPr lang="en-US" altLang="zh-CN" sz="1200" dirty="0">
              <a:solidFill>
                <a:schemeClr val="bg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lvl="0" indent="0" algn="l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200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Age: 32</a:t>
            </a:r>
            <a:endParaRPr lang="en-US" altLang="zh-CN" sz="1200" dirty="0"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lvl="0" indent="0" algn="l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200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Treatment area: abdomen</a:t>
            </a:r>
            <a:endParaRPr lang="en-US" altLang="zh-CN" sz="1200" dirty="0"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lvl="0" indent="0" algn="l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200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Treatments times: 3</a:t>
            </a:r>
            <a:endParaRPr lang="en-US" altLang="zh-CN" sz="1200" dirty="0"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9" name="图片 2" descr="F:\360冷冻\做资料\治疗前后效果图\before and after (10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41545" y="5133340"/>
            <a:ext cx="3062605" cy="122618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" name="直接连接符 25"/>
          <p:cNvCxnSpPr/>
          <p:nvPr/>
        </p:nvCxnSpPr>
        <p:spPr>
          <a:xfrm flipV="1">
            <a:off x="7804150" y="5643880"/>
            <a:ext cx="1279525" cy="9525"/>
          </a:xfrm>
          <a:prstGeom prst="line">
            <a:avLst/>
          </a:prstGeom>
          <a:ln w="190500">
            <a:solidFill>
              <a:srgbClr val="0B23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7804150" y="5500370"/>
            <a:ext cx="2091690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  <a:scene3d>
              <a:camera prst="orthographicFront"/>
              <a:lightRig rig="threePt" dir="t"/>
            </a:scene3d>
          </a:bodyPr>
          <a:lstStyle/>
          <a:p>
            <a:pPr lvl="0" indent="0" algn="l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200" dirty="0">
                <a:solidFill>
                  <a:schemeClr val="bg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Gender: Female</a:t>
            </a:r>
            <a:endParaRPr lang="en-US" altLang="zh-CN" sz="1200" dirty="0">
              <a:solidFill>
                <a:schemeClr val="bg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lvl="0" indent="0" algn="l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200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Age: 29</a:t>
            </a:r>
            <a:endParaRPr lang="en-US" altLang="zh-CN" sz="1200" dirty="0"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lvl="0" indent="0" algn="l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200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Treatment area: thigh</a:t>
            </a:r>
            <a:endParaRPr lang="en-US" altLang="zh-CN" sz="1200" dirty="0"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lvl="0" indent="0" algn="l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200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Treatments times: 4</a:t>
            </a:r>
            <a:endParaRPr lang="en-US" altLang="zh-CN" sz="1200" dirty="0"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10215245" y="3624580"/>
            <a:ext cx="1245235" cy="0"/>
          </a:xfrm>
          <a:prstGeom prst="line">
            <a:avLst/>
          </a:prstGeom>
          <a:ln w="190500">
            <a:solidFill>
              <a:srgbClr val="0B23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10168890" y="3497580"/>
            <a:ext cx="2033905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  <a:scene3d>
              <a:camera prst="orthographicFront"/>
              <a:lightRig rig="threePt" dir="t"/>
            </a:scene3d>
          </a:bodyPr>
          <a:lstStyle/>
          <a:p>
            <a:pPr lvl="0" indent="0" algn="l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200" dirty="0">
                <a:solidFill>
                  <a:schemeClr val="bg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Gender: Female</a:t>
            </a:r>
            <a:endParaRPr lang="en-US" altLang="zh-CN" sz="1200" dirty="0">
              <a:solidFill>
                <a:schemeClr val="bg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lvl="0" indent="0" algn="l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200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Age: 35</a:t>
            </a:r>
            <a:endParaRPr lang="en-US" altLang="zh-CN" sz="1200" dirty="0"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lvl="0" indent="0" algn="l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200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Treatment area: abdomen</a:t>
            </a:r>
            <a:endParaRPr lang="en-US" altLang="zh-CN" sz="1200" dirty="0"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  <a:p>
            <a:pPr lvl="0" indent="0" algn="l" eaLnBrk="0" fontAlgn="base"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en-US" altLang="zh-CN" sz="1200" dirty="0">
                <a:solidFill>
                  <a:schemeClr val="tx1"/>
                </a:solidFill>
                <a:effectLst/>
                <a:latin typeface="Calibri" panose="020F0502020204030204" charset="0"/>
                <a:cs typeface="Calibri" panose="020F0502020204030204" charset="0"/>
              </a:rPr>
              <a:t>Treatments times: 2</a:t>
            </a:r>
            <a:endParaRPr lang="en-US" altLang="zh-CN" sz="1200" dirty="0">
              <a:solidFill>
                <a:schemeClr val="tx1"/>
              </a:solidFill>
              <a:effectLst/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" name="标题 3"/>
          <p:cNvSpPr>
            <a:spLocks noGrp="1"/>
          </p:cNvSpPr>
          <p:nvPr/>
        </p:nvSpPr>
        <p:spPr>
          <a:xfrm>
            <a:off x="504825" y="326390"/>
            <a:ext cx="2904490" cy="58991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0" kern="700" cap="all" spc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</a:rPr>
              <a:t>BEFORE &amp; AFTER</a:t>
            </a:r>
            <a:endParaRPr lang="en-US" sz="3200" b="0" kern="700" cap="all" spc="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tx2">
                      <a:lumMod val="90000"/>
                      <a:lumOff val="10000"/>
                    </a:schemeClr>
                  </a:gs>
                </a:gsLst>
                <a:lin ang="5400000" scaled="0"/>
              </a:gradFill>
              <a:latin typeface="Impact" panose="020B0806030902050204" charset="0"/>
              <a:cs typeface="Impact" panose="020B0806030902050204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483995" y="1177290"/>
            <a:ext cx="1037590" cy="438150"/>
          </a:xfrm>
          <a:noFill/>
        </p:spPr>
        <p:txBody>
          <a:bodyPr>
            <a:noAutofit/>
          </a:bodyPr>
          <a:lstStyle/>
          <a:p>
            <a:pPr algn="ctr"/>
            <a:r>
              <a:rPr lang="en-US" altLang="zh-CN" sz="2400" spc="0" dirty="0">
                <a:ln>
                  <a:noFill/>
                </a:ln>
                <a:solidFill>
                  <a:schemeClr val="tx1"/>
                </a:solidFill>
                <a:uFillTx/>
                <a:latin typeface="Calibri" panose="020F0502020204030204" charset="0"/>
                <a:cs typeface="Calibri" panose="020F0502020204030204" charset="0"/>
              </a:rPr>
              <a:t>0</a:t>
            </a:r>
            <a:r>
              <a:rPr lang="en-US" altLang="zh-CN" sz="1600" spc="0" dirty="0">
                <a:ln>
                  <a:noFill/>
                </a:ln>
                <a:solidFill>
                  <a:schemeClr val="tx1"/>
                </a:solidFill>
                <a:uFillTx/>
                <a:latin typeface="Calibri" panose="020F0502020204030204" charset="0"/>
                <a:cs typeface="Calibri" panose="020F0502020204030204" charset="0"/>
              </a:rPr>
              <a:t>day</a:t>
            </a:r>
            <a:endParaRPr lang="en-US" altLang="zh-CN" sz="1600" spc="0" dirty="0">
              <a:ln>
                <a:noFill/>
              </a:ln>
              <a:solidFill>
                <a:schemeClr val="tx1"/>
              </a:solidFill>
              <a:uFillTx/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4" name="标题 20"/>
          <p:cNvSpPr>
            <a:spLocks noGrp="1"/>
          </p:cNvSpPr>
          <p:nvPr/>
        </p:nvSpPr>
        <p:spPr>
          <a:xfrm>
            <a:off x="3439795" y="1177290"/>
            <a:ext cx="1037590" cy="438150"/>
          </a:xfrm>
          <a:prstGeom prst="rect">
            <a:avLst/>
          </a:prstGeom>
          <a:noFill/>
        </p:spPr>
        <p:txBody>
          <a:bodyPr vert="horz" lIns="90000" tIns="46800" rIns="90000" bIns="46800" rtlCol="0" anchor="b" anchorCtr="0">
            <a:noAutofit/>
          </a:bodyPr>
          <a:lstStyle>
            <a:lvl1pPr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45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spc="0" dirty="0">
                <a:ln>
                  <a:noFill/>
                </a:ln>
                <a:solidFill>
                  <a:schemeClr val="tx1"/>
                </a:solidFill>
                <a:uFillTx/>
                <a:latin typeface="Calibri" panose="020F0502020204030204" charset="0"/>
                <a:cs typeface="Calibri" panose="020F0502020204030204" charset="0"/>
              </a:rPr>
              <a:t>30</a:t>
            </a:r>
            <a:r>
              <a:rPr lang="en-US" altLang="zh-CN" sz="1600" spc="0" dirty="0">
                <a:ln>
                  <a:noFill/>
                </a:ln>
                <a:solidFill>
                  <a:schemeClr val="tx1"/>
                </a:solidFill>
                <a:uFillTx/>
                <a:latin typeface="Calibri" panose="020F0502020204030204" charset="0"/>
                <a:cs typeface="Calibri" panose="020F0502020204030204" charset="0"/>
              </a:rPr>
              <a:t>days</a:t>
            </a:r>
            <a:endParaRPr lang="en-US" altLang="zh-CN" sz="1600" spc="0" dirty="0">
              <a:ln>
                <a:noFill/>
              </a:ln>
              <a:solidFill>
                <a:schemeClr val="tx1"/>
              </a:solidFill>
              <a:uFillTx/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7" name="标题 20"/>
          <p:cNvSpPr>
            <a:spLocks noGrp="1"/>
          </p:cNvSpPr>
          <p:nvPr/>
        </p:nvSpPr>
        <p:spPr>
          <a:xfrm>
            <a:off x="5235575" y="1177290"/>
            <a:ext cx="1037590" cy="438150"/>
          </a:xfrm>
          <a:prstGeom prst="rect">
            <a:avLst/>
          </a:prstGeom>
          <a:noFill/>
        </p:spPr>
        <p:txBody>
          <a:bodyPr vert="horz" lIns="90000" tIns="46800" rIns="90000" bIns="46800" rtlCol="0" anchor="b" anchorCtr="0">
            <a:noAutofit/>
          </a:bodyPr>
          <a:lstStyle>
            <a:lvl1pPr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45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spc="0" dirty="0">
                <a:ln>
                  <a:noFill/>
                </a:ln>
                <a:solidFill>
                  <a:schemeClr val="tx1"/>
                </a:solidFill>
                <a:uFillTx/>
                <a:latin typeface="Calibri" panose="020F0502020204030204" charset="0"/>
                <a:cs typeface="Calibri" panose="020F0502020204030204" charset="0"/>
              </a:rPr>
              <a:t>90</a:t>
            </a:r>
            <a:r>
              <a:rPr lang="en-US" altLang="zh-CN" sz="1600" spc="0" dirty="0">
                <a:ln>
                  <a:noFill/>
                </a:ln>
                <a:solidFill>
                  <a:schemeClr val="tx1"/>
                </a:solidFill>
                <a:uFillTx/>
                <a:latin typeface="Calibri" panose="020F0502020204030204" charset="0"/>
                <a:cs typeface="Calibri" panose="020F0502020204030204" charset="0"/>
              </a:rPr>
              <a:t>days</a:t>
            </a:r>
            <a:endParaRPr lang="en-US" altLang="zh-CN" sz="1600" spc="0" dirty="0">
              <a:ln>
                <a:noFill/>
              </a:ln>
              <a:solidFill>
                <a:schemeClr val="tx1"/>
              </a:solidFill>
              <a:uFillTx/>
              <a:latin typeface="Calibri" panose="020F0502020204030204" charset="0"/>
              <a:cs typeface="Calibri" panose="020F0502020204030204" charset="0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.18.SHE-CPP007(Cryocool)仰视（白色）2"/>
          <p:cNvPicPr>
            <a:picLocks noChangeAspect="1"/>
          </p:cNvPicPr>
          <p:nvPr/>
        </p:nvPicPr>
        <p:blipFill>
          <a:blip r:embed="rId1"/>
          <a:srcRect l="34853" t="8723" r="34019" b="48171"/>
          <a:stretch>
            <a:fillRect/>
          </a:stretch>
        </p:blipFill>
        <p:spPr>
          <a:xfrm>
            <a:off x="3569970" y="883920"/>
            <a:ext cx="5166995" cy="6009640"/>
          </a:xfrm>
          <a:prstGeom prst="rect">
            <a:avLst/>
          </a:prstGeom>
          <a:ln>
            <a:noFill/>
          </a:ln>
        </p:spPr>
      </p:pic>
      <p:sp>
        <p:nvSpPr>
          <p:cNvPr id="10" name="标题 3"/>
          <p:cNvSpPr>
            <a:spLocks noGrp="1"/>
          </p:cNvSpPr>
          <p:nvPr/>
        </p:nvSpPr>
        <p:spPr>
          <a:xfrm>
            <a:off x="504825" y="326390"/>
            <a:ext cx="6612255" cy="58991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altLang="zh-CN" sz="2800" kern="700" cap="all" spc="0" dirty="0" smtClean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</a:rPr>
              <a:t>360</a:t>
            </a:r>
            <a:r>
              <a:rPr altLang="zh-CN" sz="2800" kern="700" cap="all" spc="0" dirty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</a:rPr>
              <a:t>° </a:t>
            </a:r>
            <a:r>
              <a:rPr altLang="zh-CN" sz="2800" kern="700" cap="all" spc="0" dirty="0" err="1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</a:rPr>
              <a:t>Cryolipolysis</a:t>
            </a:r>
            <a:r>
              <a:rPr altLang="zh-CN" sz="2800" kern="700" cap="all" spc="0" dirty="0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</a:rPr>
              <a:t>  </a:t>
            </a:r>
            <a:r>
              <a:rPr altLang="zh-CN" sz="2800" kern="700" cap="all" spc="0" dirty="0" err="1"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tx2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latin typeface="Impact" panose="020B0806030902050204" charset="0"/>
                <a:cs typeface="Impact" panose="020B0806030902050204" charset="0"/>
              </a:rPr>
              <a:t>Cryocool</a:t>
            </a:r>
            <a:endParaRPr altLang="zh-CN" sz="2800" kern="700" cap="all" spc="0" dirty="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tx2">
                      <a:lumMod val="90000"/>
                      <a:lumOff val="10000"/>
                    </a:schemeClr>
                  </a:gs>
                </a:gsLst>
                <a:lin ang="5400000" scaled="0"/>
              </a:gradFill>
              <a:latin typeface="Impact" panose="020B0806030902050204" charset="0"/>
              <a:cs typeface="Impact" panose="020B0806030902050204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SLIDE_ID" val="diagram20201283_1"/>
  <p:tag name="KSO_WM_TEMPLATE_SUBCATEGORY" val="6"/>
  <p:tag name="KSO_WM_SLIDE_TYPE" val="text"/>
  <p:tag name="KSO_WM_SLIDE_SUBTYPE" val="picTxt"/>
  <p:tag name="KSO_WM_SLIDE_ITEM_CNT" val="1"/>
  <p:tag name="KSO_WM_SLIDE_INDEX" val="1"/>
  <p:tag name="KSO_WM_SLIDE_SIZE" val="220.65*220.65"/>
  <p:tag name="KSO_WM_SLIDE_POSITION" val="260.8*18.05"/>
  <p:tag name="KSO_WM_TAG_VERSION" val="1.0"/>
  <p:tag name="KSO_WM_BEAUTIFY_FLAG" val="#wm#"/>
  <p:tag name="KSO_WM_TEMPLATE_CATEGORY" val="diagram"/>
  <p:tag name="KSO_WM_TEMPLATE_INDEX" val="20201283"/>
  <p:tag name="KSO_WM_DIAGRAM_GROUP_CODE" val="ζ1-1"/>
  <p:tag name="KSO_WM_SLIDE_DIAGTYPE" val="ζ"/>
  <p:tag name="KSO_WM_SLIDE_LAYOUT" val="a_d_f_ζ"/>
  <p:tag name="KSO_WM_SLIDE_LAYOUT_CNT" val="1_1_1_1"/>
</p:tagLst>
</file>

<file path=ppt/tags/tag65.xml><?xml version="1.0" encoding="utf-8"?>
<p:tagLst xmlns:p="http://schemas.openxmlformats.org/presentationml/2006/main">
  <p:tag name="KSO_WM_UNIT_PLACING_PICTURE_USER_VIEWPORT" val="{&quot;height&quot;:4014,&quot;width&quot;:2619}"/>
</p:tagLst>
</file>

<file path=ppt/tags/tag66.xml><?xml version="1.0" encoding="utf-8"?>
<p:tagLst xmlns:p="http://schemas.openxmlformats.org/presentationml/2006/main">
  <p:tag name="KSO_WM_UNIT_PLACING_PICTURE_USER_VIEWPORT" val="{&quot;height&quot;:4344,&quot;width&quot;:2730}"/>
</p:tagLst>
</file>

<file path=ppt/tags/tag67.xml><?xml version="1.0" encoding="utf-8"?>
<p:tagLst xmlns:p="http://schemas.openxmlformats.org/presentationml/2006/main">
  <p:tag name="KSO_WM_UNIT_PLACING_PICTURE_USER_VIEWPORT" val="{&quot;height&quot;:4834,&quot;width&quot;:2777}"/>
</p:tagLst>
</file>

<file path=ppt/tags/tag68.xml><?xml version="1.0" encoding="utf-8"?>
<p:tagLst xmlns:p="http://schemas.openxmlformats.org/presentationml/2006/main">
  <p:tag name="KSO_WM_UNIT_PLACING_PICTURE_USER_VIEWPORT" val="{&quot;height&quot;:4486,&quot;width&quot;:3040}"/>
</p:tagLst>
</file>

<file path=ppt/tags/tag69.xml><?xml version="1.0" encoding="utf-8"?>
<p:tagLst xmlns:p="http://schemas.openxmlformats.org/presentationml/2006/main">
  <p:tag name="KSO_WM_UNIT_PLACING_PICTURE_USER_VIEWPORT" val="{&quot;height&quot;:4759,&quot;width&quot;:3345}"/>
</p:tagLst>
</file>

<file path=ppt/tags/tag70.xml><?xml version="1.0" encoding="utf-8"?>
<p:tagLst xmlns:p="http://schemas.openxmlformats.org/presentationml/2006/main">
  <p:tag name="KSO_WM_BEAUTIFY_FLAG" val="#wm#"/>
  <p:tag name="KSO_WM_TEMPLATE_CATEGORY" val="diagram"/>
  <p:tag name="KSO_WM_TEMPLATE_INDEX" val="20201283"/>
</p:tagLst>
</file>

<file path=ppt/tags/tag71.xml><?xml version="1.0" encoding="utf-8"?>
<p:tagLst xmlns:p="http://schemas.openxmlformats.org/presentationml/2006/main">
  <p:tag name="KSO_WM_UNIT_PLACING_PICTURE_USER_VIEWPORT" val="{&quot;height&quot;:6670,&quot;width&quot;:8017}"/>
</p:tagLst>
</file>

<file path=ppt/tags/tag72.xml><?xml version="1.0" encoding="utf-8"?>
<p:tagLst xmlns:p="http://schemas.openxmlformats.org/presentationml/2006/main">
  <p:tag name="KSO_WM_BEAUTIFY_FLAG" val="#wm#"/>
  <p:tag name="KSO_WM_TEMPLATE_CATEGORY" val="diagram"/>
  <p:tag name="KSO_WM_TEMPLATE_INDEX" val="20201283"/>
</p:tagLst>
</file>

<file path=ppt/tags/tag73.xml><?xml version="1.0" encoding="utf-8"?>
<p:tagLst xmlns:p="http://schemas.openxmlformats.org/presentationml/2006/main">
  <p:tag name="KSO_WM_SLIDE_ID" val="diagram20201283_1"/>
  <p:tag name="KSO_WM_TEMPLATE_SUBCATEGORY" val="6"/>
  <p:tag name="KSO_WM_SLIDE_TYPE" val="text"/>
  <p:tag name="KSO_WM_SLIDE_SUBTYPE" val="picTxt"/>
  <p:tag name="KSO_WM_SLIDE_ITEM_CNT" val="1"/>
  <p:tag name="KSO_WM_SLIDE_INDEX" val="1"/>
  <p:tag name="KSO_WM_SLIDE_SIZE" val="220.65*220.65"/>
  <p:tag name="KSO_WM_SLIDE_POSITION" val="260.8*18.05"/>
  <p:tag name="KSO_WM_TAG_VERSION" val="1.0"/>
  <p:tag name="KSO_WM_BEAUTIFY_FLAG" val="#wm#"/>
  <p:tag name="KSO_WM_TEMPLATE_CATEGORY" val="diagram"/>
  <p:tag name="KSO_WM_TEMPLATE_INDEX" val="20201283"/>
  <p:tag name="KSO_WM_DIAGRAM_GROUP_CODE" val="ζ1-1"/>
  <p:tag name="KSO_WM_SLIDE_DIAGTYPE" val="ζ"/>
  <p:tag name="KSO_WM_SLIDE_LAYOUT" val="a_d_f_ζ"/>
  <p:tag name="KSO_WM_SLIDE_LAYOUT_CNT" val="1_1_1_1"/>
</p:tagLst>
</file>

<file path=ppt/tags/tag74.xml><?xml version="1.0" encoding="utf-8"?>
<p:tagLst xmlns:p="http://schemas.openxmlformats.org/presentationml/2006/main">
  <p:tag name="KSO_WM_BEAUTIFY_FLAG" val="#wm#"/>
  <p:tag name="KSO_WM_TEMPLATE_CATEGORY" val="diagram"/>
  <p:tag name="KSO_WM_TEMPLATE_INDEX" val="20201283"/>
</p:tagLst>
</file>

<file path=ppt/tags/tag75.xml><?xml version="1.0" encoding="utf-8"?>
<p:tagLst xmlns:p="http://schemas.openxmlformats.org/presentationml/2006/main">
  <p:tag name="KSO_WM_UNIT_TEXTBOXSTYLE_ADJUSTWIDTH" val="106.7927_0"/>
  <p:tag name="KSO_WM_UNIT_TEXTBOXSTYLE_SHAPETYPE" val="1"/>
  <p:tag name="KSO_WM_UNIT_TEXTBOXSTYLE_ADJUSTLEFT" val="0_-17.45"/>
  <p:tag name="KSO_WM_UNIT_TEXTBOXSTYLE_ADJUSTTOP" val="100_-14.6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883_96*i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5b676d07-cae5-4a12-b2c4-201bb688c1ab}"/>
  <p:tag name="KSO_WM_UNIT_FILL_FORE_SCHEMECOLOR_INDEX_BRIGHTNESS" val="0.6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76.xml><?xml version="1.0" encoding="utf-8"?>
<p:tagLst xmlns:p="http://schemas.openxmlformats.org/presentationml/2006/main">
  <p:tag name="KSO_WM_UNIT_ISCONTENTSTITLE" val="0"/>
  <p:tag name="KSO_WM_UNIT_TEXTBOXSTYLE_SHAPETYPE" val="0"/>
  <p:tag name="KSO_WM_UNIT_TEXTBOXSTYLE_TEMPLATETYPE" val="1"/>
  <p:tag name="KSO_WM_UNIT_PRESET_TEXT" val="单击此处输入正文标题内容"/>
  <p:tag name="KSO_WM_UNIT_NOCLEAR" val="1"/>
  <p:tag name="KSO_WM_UNIT_VALUE" val="3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3_96*f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5b676d07-cae5-4a12-b2c4-201bb688c1ab}"/>
  <p:tag name="KSO_WM_UNIT_TEXTBOXSTYLE_TYPE" val="3"/>
  <p:tag name="KSO_WM_UNIT_TEXT_FILL_FORE_SCHEMECOLOR_INDEX_BRIGHTNESS" val="0.25"/>
  <p:tag name="KSO_WM_UNIT_TEXT_FILL_FORE_SCHEMECOLOR_INDEX" val="13"/>
  <p:tag name="KSO_WM_UNIT_TEXT_FILL_TYPE" val="1"/>
</p:tagLst>
</file>

<file path=ppt/tags/tag77.xml><?xml version="1.0" encoding="utf-8"?>
<p:tagLst xmlns:p="http://schemas.openxmlformats.org/presentationml/2006/main">
  <p:tag name="KSO_WM_BEAUTIFY_FLAG" val="#wm#"/>
  <p:tag name="KSO_WM_TEMPLATE_CATEGORY" val="diagram"/>
  <p:tag name="KSO_WM_TEMPLATE_INDEX" val="20201283"/>
</p:tagLst>
</file>

<file path=ppt/tags/tag78.xml><?xml version="1.0" encoding="utf-8"?>
<p:tagLst xmlns:p="http://schemas.openxmlformats.org/presentationml/2006/main">
  <p:tag name="KSO_WM_UNIT_TEXTBOXSTYLE_ADJUSTWIDTH" val="106.7927_0"/>
  <p:tag name="KSO_WM_UNIT_TEXTBOXSTYLE_SHAPETYPE" val="1"/>
  <p:tag name="KSO_WM_UNIT_TEXTBOXSTYLE_ADJUSTLEFT" val="0_-17.45"/>
  <p:tag name="KSO_WM_UNIT_TEXTBOXSTYLE_ADJUSTTOP" val="100_-14.6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883_96*i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5b676d07-cae5-4a12-b2c4-201bb688c1ab}"/>
  <p:tag name="KSO_WM_UNIT_FILL_FORE_SCHEMECOLOR_INDEX_BRIGHTNESS" val="0.6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79.xml><?xml version="1.0" encoding="utf-8"?>
<p:tagLst xmlns:p="http://schemas.openxmlformats.org/presentationml/2006/main">
  <p:tag name="KSO_WM_UNIT_ISCONTENTSTITLE" val="0"/>
  <p:tag name="KSO_WM_UNIT_TEXTBOXSTYLE_SHAPETYPE" val="0"/>
  <p:tag name="KSO_WM_UNIT_TEXTBOXSTYLE_TEMPLATETYPE" val="1"/>
  <p:tag name="KSO_WM_UNIT_PRESET_TEXT" val="单击此处输入正文标题内容"/>
  <p:tag name="KSO_WM_UNIT_NOCLEAR" val="1"/>
  <p:tag name="KSO_WM_UNIT_VALUE" val="3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3_96*f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5b676d07-cae5-4a12-b2c4-201bb688c1ab}"/>
  <p:tag name="KSO_WM_UNIT_TEXTBOXSTYLE_TYPE" val="3"/>
  <p:tag name="KSO_WM_UNIT_TEXT_FILL_FORE_SCHEMECOLOR_INDEX_BRIGHTNESS" val="0.25"/>
  <p:tag name="KSO_WM_UNIT_TEXT_FILL_FORE_SCHEMECOLOR_INDEX" val="13"/>
  <p:tag name="KSO_WM_UNIT_TEXT_FILL_TYPE" val="1"/>
</p:tagLst>
</file>

<file path=ppt/tags/tag80.xml><?xml version="1.0" encoding="utf-8"?>
<p:tagLst xmlns:p="http://schemas.openxmlformats.org/presentationml/2006/main">
  <p:tag name="KSO_WM_BEAUTIFY_FLAG" val="#wm#"/>
  <p:tag name="KSO_WM_TEMPLATE_CATEGORY" val="diagram"/>
  <p:tag name="KSO_WM_TEMPLATE_INDEX" val="20201283"/>
</p:tagLst>
</file>

<file path=ppt/tags/tag81.xml><?xml version="1.0" encoding="utf-8"?>
<p:tagLst xmlns:p="http://schemas.openxmlformats.org/presentationml/2006/main">
  <p:tag name="KSO_WM_UNIT_TEXTBOXSTYLE_ADJUSTWIDTH" val="106.7927_0"/>
  <p:tag name="KSO_WM_UNIT_TEXTBOXSTYLE_SHAPETYPE" val="1"/>
  <p:tag name="KSO_WM_UNIT_TEXTBOXSTYLE_ADJUSTLEFT" val="0_-17.45"/>
  <p:tag name="KSO_WM_UNIT_TEXTBOXSTYLE_ADJUSTTOP" val="100_-14.6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883_96*i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5b676d07-cae5-4a12-b2c4-201bb688c1ab}"/>
  <p:tag name="KSO_WM_UNIT_FILL_FORE_SCHEMECOLOR_INDEX_BRIGHTNESS" val="0.6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82.xml><?xml version="1.0" encoding="utf-8"?>
<p:tagLst xmlns:p="http://schemas.openxmlformats.org/presentationml/2006/main">
  <p:tag name="KSO_WM_UNIT_ISCONTENTSTITLE" val="0"/>
  <p:tag name="KSO_WM_UNIT_TEXTBOXSTYLE_SHAPETYPE" val="0"/>
  <p:tag name="KSO_WM_UNIT_TEXTBOXSTYLE_TEMPLATETYPE" val="1"/>
  <p:tag name="KSO_WM_UNIT_PRESET_TEXT" val="单击此处输入正文标题内容"/>
  <p:tag name="KSO_WM_UNIT_NOCLEAR" val="1"/>
  <p:tag name="KSO_WM_UNIT_VALUE" val="3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3_96*f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5b676d07-cae5-4a12-b2c4-201bb688c1ab}"/>
  <p:tag name="KSO_WM_UNIT_TEXTBOXSTYLE_TYPE" val="3"/>
  <p:tag name="KSO_WM_UNIT_TEXT_FILL_FORE_SCHEMECOLOR_INDEX_BRIGHTNESS" val="0.25"/>
  <p:tag name="KSO_WM_UNIT_TEXT_FILL_FORE_SCHEMECOLOR_INDEX" val="13"/>
  <p:tag name="KSO_WM_UNIT_TEXT_FILL_TYPE" val="1"/>
</p:tagLst>
</file>

<file path=ppt/tags/tag83.xml><?xml version="1.0" encoding="utf-8"?>
<p:tagLst xmlns:p="http://schemas.openxmlformats.org/presentationml/2006/main">
  <p:tag name="KSO_WM_BEAUTIFY_FLAG" val="#wm#"/>
  <p:tag name="KSO_WM_TEMPLATE_CATEGORY" val="diagram"/>
  <p:tag name="KSO_WM_TEMPLATE_INDEX" val="20201283"/>
</p:tagLst>
</file>

<file path=ppt/tags/tag84.xml><?xml version="1.0" encoding="utf-8"?>
<p:tagLst xmlns:p="http://schemas.openxmlformats.org/presentationml/2006/main">
  <p:tag name="KSO_WM_UNIT_TEXTBOXSTYLE_ADJUSTWIDTH" val="106.7927_0"/>
  <p:tag name="KSO_WM_UNIT_TEXTBOXSTYLE_SHAPETYPE" val="1"/>
  <p:tag name="KSO_WM_UNIT_TEXTBOXSTYLE_ADJUSTLEFT" val="0_-17.45"/>
  <p:tag name="KSO_WM_UNIT_TEXTBOXSTYLE_ADJUSTTOP" val="100_-14.6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883_96*i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5b676d07-cae5-4a12-b2c4-201bb688c1ab}"/>
  <p:tag name="KSO_WM_UNIT_FILL_FORE_SCHEMECOLOR_INDEX_BRIGHTNESS" val="0.6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85.xml><?xml version="1.0" encoding="utf-8"?>
<p:tagLst xmlns:p="http://schemas.openxmlformats.org/presentationml/2006/main">
  <p:tag name="KSO_WM_UNIT_ISCONTENTSTITLE" val="0"/>
  <p:tag name="KSO_WM_UNIT_TEXTBOXSTYLE_SHAPETYPE" val="0"/>
  <p:tag name="KSO_WM_UNIT_TEXTBOXSTYLE_TEMPLATETYPE" val="1"/>
  <p:tag name="KSO_WM_UNIT_PRESET_TEXT" val="单击此处输入正文标题内容"/>
  <p:tag name="KSO_WM_UNIT_NOCLEAR" val="1"/>
  <p:tag name="KSO_WM_UNIT_VALUE" val="3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3_96*f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5b676d07-cae5-4a12-b2c4-201bb688c1ab}"/>
  <p:tag name="KSO_WM_UNIT_TEXTBOXSTYLE_TYPE" val="3"/>
  <p:tag name="KSO_WM_UNIT_TEXT_FILL_FORE_SCHEMECOLOR_INDEX_BRIGHTNESS" val="0.25"/>
  <p:tag name="KSO_WM_UNIT_TEXT_FILL_FORE_SCHEMECOLOR_INDEX" val="13"/>
  <p:tag name="KSO_WM_UNIT_TEXT_FILL_TYPE" val="1"/>
</p:tagLst>
</file>

<file path=ppt/tags/tag86.xml><?xml version="1.0" encoding="utf-8"?>
<p:tagLst xmlns:p="http://schemas.openxmlformats.org/presentationml/2006/main">
  <p:tag name="KSO_WM_BEAUTIFY_FLAG" val="#wm#"/>
  <p:tag name="KSO_WM_TEMPLATE_CATEGORY" val="diagram"/>
  <p:tag name="KSO_WM_TEMPLATE_INDEX" val="20201283"/>
</p:tagLst>
</file>

<file path=ppt/tags/tag87.xml><?xml version="1.0" encoding="utf-8"?>
<p:tagLst xmlns:p="http://schemas.openxmlformats.org/presentationml/2006/main">
  <p:tag name="KSO_WM_UNIT_TEXTBOXSTYLE_ADJUSTWIDTH" val="106.7927_0"/>
  <p:tag name="KSO_WM_UNIT_TEXTBOXSTYLE_SHAPETYPE" val="1"/>
  <p:tag name="KSO_WM_UNIT_TEXTBOXSTYLE_ADJUSTLEFT" val="0_-17.45"/>
  <p:tag name="KSO_WM_UNIT_TEXTBOXSTYLE_ADJUSTTOP" val="100_-14.6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883_96*i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5b676d07-cae5-4a12-b2c4-201bb688c1ab}"/>
  <p:tag name="KSO_WM_UNIT_FILL_FORE_SCHEMECOLOR_INDEX_BRIGHTNESS" val="0.6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88.xml><?xml version="1.0" encoding="utf-8"?>
<p:tagLst xmlns:p="http://schemas.openxmlformats.org/presentationml/2006/main">
  <p:tag name="KSO_WM_UNIT_ISCONTENTSTITLE" val="0"/>
  <p:tag name="KSO_WM_UNIT_TEXTBOXSTYLE_SHAPETYPE" val="0"/>
  <p:tag name="KSO_WM_UNIT_TEXTBOXSTYLE_TEMPLATETYPE" val="1"/>
  <p:tag name="KSO_WM_UNIT_PRESET_TEXT" val="单击此处输入正文标题内容"/>
  <p:tag name="KSO_WM_UNIT_NOCLEAR" val="1"/>
  <p:tag name="KSO_WM_UNIT_VALUE" val="3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3_96*f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5b676d07-cae5-4a12-b2c4-201bb688c1ab}"/>
  <p:tag name="KSO_WM_UNIT_TEXTBOXSTYLE_TYPE" val="3"/>
  <p:tag name="KSO_WM_UNIT_TEXT_FILL_FORE_SCHEMECOLOR_INDEX_BRIGHTNESS" val="0.25"/>
  <p:tag name="KSO_WM_UNIT_TEXT_FILL_FORE_SCHEMECOLOR_INDEX" val="13"/>
  <p:tag name="KSO_WM_UNIT_TEXT_FILL_TYPE" val="1"/>
</p:tagLst>
</file>

<file path=ppt/tags/tag89.xml><?xml version="1.0" encoding="utf-8"?>
<p:tagLst xmlns:p="http://schemas.openxmlformats.org/presentationml/2006/main">
  <p:tag name="KSO_WM_BEAUTIFY_FLAG" val="#wm#"/>
  <p:tag name="KSO_WM_TEMPLATE_CATEGORY" val="diagram"/>
  <p:tag name="KSO_WM_TEMPLATE_INDEX" val="20201283"/>
</p:tagLst>
</file>

<file path=ppt/tags/tag90.xml><?xml version="1.0" encoding="utf-8"?>
<p:tagLst xmlns:p="http://schemas.openxmlformats.org/presentationml/2006/main">
  <p:tag name="KSO_WM_BEAUTIFY_FLAG" val="#wm#"/>
  <p:tag name="KSO_WM_TEMPLATE_CATEGORY" val="diagram"/>
  <p:tag name="KSO_WM_TEMPLATE_INDEX" val="20201283"/>
</p:tagLst>
</file>

<file path=ppt/tags/tag91.xml><?xml version="1.0" encoding="utf-8"?>
<p:tagLst xmlns:p="http://schemas.openxmlformats.org/presentationml/2006/main">
  <p:tag name="KSO_WM_BEAUTIFY_FLAG" val="#wm#"/>
  <p:tag name="KSO_WM_TEMPLATE_CATEGORY" val="diagram"/>
  <p:tag name="KSO_WM_TEMPLATE_INDEX" val="20201283"/>
</p:tagLst>
</file>

<file path=ppt/tags/tag92.xml><?xml version="1.0" encoding="utf-8"?>
<p:tagLst xmlns:p="http://schemas.openxmlformats.org/presentationml/2006/main">
  <p:tag name="KSO_WM_BEAUTIFY_FLAG" val="#wm#"/>
  <p:tag name="KSO_WM_TEMPLATE_CATEGORY" val="diagram"/>
  <p:tag name="KSO_WM_TEMPLATE_INDEX" val="20201283"/>
</p:tagLst>
</file>

<file path=ppt/tags/tag93.xml><?xml version="1.0" encoding="utf-8"?>
<p:tagLst xmlns:p="http://schemas.openxmlformats.org/presentationml/2006/main">
  <p:tag name="KSO_WM_BEAUTIFY_FLAG" val="#wm#"/>
  <p:tag name="KSO_WM_TEMPLATE_CATEGORY" val="diagram"/>
  <p:tag name="KSO_WM_TEMPLATE_INDEX" val="20201283"/>
</p:tagLst>
</file>

<file path=ppt/tags/tag94.xml><?xml version="1.0" encoding="utf-8"?>
<p:tagLst xmlns:p="http://schemas.openxmlformats.org/presentationml/2006/main">
  <p:tag name="KSO_WM_UNIT_TABLE_BEAUTIFY" val="smartTable{ee6b23d7-2422-4c23-aa02-b869d5f62149}"/>
  <p:tag name="TABLE_ENDDRAG_ORIGIN_RECT" val="483*374"/>
  <p:tag name="TABLE_ENDDRAG_RECT" val="49*108*483*374"/>
</p:tagLst>
</file>

<file path=ppt/tags/tag95.xml><?xml version="1.0" encoding="utf-8"?>
<p:tagLst xmlns:p="http://schemas.openxmlformats.org/presentationml/2006/main">
  <p:tag name="KSO_WM_BEAUTIFY_FLAG" val="#wm#"/>
  <p:tag name="KSO_WM_TEMPLATE_CATEGORY" val="diagram"/>
  <p:tag name="KSO_WM_TEMPLATE_INDEX" val="20201283"/>
</p:tagLst>
</file>

<file path=ppt/tags/tag96.xml><?xml version="1.0" encoding="utf-8"?>
<p:tagLst xmlns:p="http://schemas.openxmlformats.org/presentationml/2006/main">
  <p:tag name="KSO_WM_BEAUTIFY_FLAG" val="#wm#"/>
  <p:tag name="KSO_WM_TEMPLATE_CATEGORY" val="diagram"/>
  <p:tag name="KSO_WM_TEMPLATE_INDEX" val="20201283"/>
</p:tagLst>
</file>

<file path=ppt/tags/tag97.xml><?xml version="1.0" encoding="utf-8"?>
<p:tagLst xmlns:p="http://schemas.openxmlformats.org/presentationml/2006/main">
  <p:tag name="KSO_WM_BEAUTIFY_FLAG" val="#wm#"/>
  <p:tag name="KSO_WM_TEMPLATE_CATEGORY" val="diagram"/>
  <p:tag name="KSO_WM_TEMPLATE_INDEX" val="20201283"/>
</p:tagLst>
</file>

<file path=ppt/tags/tag98.xml><?xml version="1.0" encoding="utf-8"?>
<p:tagLst xmlns:p="http://schemas.openxmlformats.org/presentationml/2006/main">
  <p:tag name="COMMONDATA" val="eyJoZGlkIjoiZmQ2MWE2ZTE4ZDdhMGM4NzY2M2Q3MDI0N2ZhZmJhOT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2876</Words>
  <Application>WPS 演示</Application>
  <PresentationFormat>宽屏</PresentationFormat>
  <Paragraphs>226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Arial</vt:lpstr>
      <vt:lpstr>宋体</vt:lpstr>
      <vt:lpstr>Wingdings</vt:lpstr>
      <vt:lpstr>Wingdings</vt:lpstr>
      <vt:lpstr>Impact</vt:lpstr>
      <vt:lpstr>Calibri</vt:lpstr>
      <vt:lpstr>字魂36号-正文宋楷</vt:lpstr>
      <vt:lpstr>文悦古典明朝体 (非商业使用) W5</vt:lpstr>
      <vt:lpstr>Segoe UI</vt:lpstr>
      <vt:lpstr>微软雅黑</vt:lpstr>
      <vt:lpstr>Arial Unicode MS</vt:lpstr>
      <vt:lpstr>Office 主题​​</vt:lpstr>
      <vt:lpstr>360°Cryolipolysis  Cryocool </vt:lpstr>
      <vt:lpstr>PowerPoint 演示文稿</vt:lpstr>
      <vt:lpstr>PowerPoint 演示文稿</vt:lpstr>
      <vt:lpstr>Cooling on both sides</vt:lpstr>
      <vt:lpstr>PowerPoint 演示文稿</vt:lpstr>
      <vt:lpstr>0day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0day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杂草Ru</cp:lastModifiedBy>
  <cp:revision>202</cp:revision>
  <dcterms:created xsi:type="dcterms:W3CDTF">2019-06-19T02:08:00Z</dcterms:created>
  <dcterms:modified xsi:type="dcterms:W3CDTF">2022-09-20T02:08:58Z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2052-11.1.0.12358</vt:lpwstr>
  </property>
  <property fmtid="{D5CDD505-2E9C-101B-9397-08002B2CF9AE}" pid="3" name="ICV">
    <vt:lpwstr>369CD0536CD84EB2905B3BCBB91C6D5F</vt:lpwstr>
  </property>
</Properties>
</file>